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5"/>
  </p:notesMasterIdLst>
  <p:handoutMasterIdLst>
    <p:handoutMasterId r:id="rId46"/>
  </p:handoutMasterIdLst>
  <p:sldIdLst>
    <p:sldId id="256" r:id="rId2"/>
    <p:sldId id="257" r:id="rId3"/>
    <p:sldId id="293" r:id="rId4"/>
    <p:sldId id="258" r:id="rId5"/>
    <p:sldId id="274" r:id="rId6"/>
    <p:sldId id="275" r:id="rId7"/>
    <p:sldId id="260" r:id="rId8"/>
    <p:sldId id="311" r:id="rId9"/>
    <p:sldId id="270" r:id="rId10"/>
    <p:sldId id="271" r:id="rId11"/>
    <p:sldId id="294" r:id="rId12"/>
    <p:sldId id="295" r:id="rId13"/>
    <p:sldId id="296" r:id="rId14"/>
    <p:sldId id="297" r:id="rId15"/>
    <p:sldId id="298" r:id="rId16"/>
    <p:sldId id="299" r:id="rId17"/>
    <p:sldId id="313" r:id="rId18"/>
    <p:sldId id="273" r:id="rId19"/>
    <p:sldId id="314" r:id="rId20"/>
    <p:sldId id="302" r:id="rId21"/>
    <p:sldId id="303" r:id="rId22"/>
    <p:sldId id="304" r:id="rId23"/>
    <p:sldId id="262" r:id="rId24"/>
    <p:sldId id="305" r:id="rId25"/>
    <p:sldId id="276" r:id="rId26"/>
    <p:sldId id="306" r:id="rId27"/>
    <p:sldId id="278" r:id="rId28"/>
    <p:sldId id="279" r:id="rId29"/>
    <p:sldId id="281" r:id="rId30"/>
    <p:sldId id="292" r:id="rId31"/>
    <p:sldId id="282" r:id="rId32"/>
    <p:sldId id="272" r:id="rId33"/>
    <p:sldId id="284" r:id="rId34"/>
    <p:sldId id="307" r:id="rId35"/>
    <p:sldId id="308" r:id="rId36"/>
    <p:sldId id="309" r:id="rId37"/>
    <p:sldId id="310" r:id="rId38"/>
    <p:sldId id="286" r:id="rId39"/>
    <p:sldId id="315" r:id="rId40"/>
    <p:sldId id="288" r:id="rId41"/>
    <p:sldId id="268" r:id="rId42"/>
    <p:sldId id="317" r:id="rId43"/>
    <p:sldId id="277" r:id="rId44"/>
  </p:sldIdLst>
  <p:sldSz cx="18288000" cy="10287000"/>
  <p:notesSz cx="6858000" cy="9144000"/>
  <p:embeddedFontLst>
    <p:embeddedFont>
      <p:font typeface="210 디딤고딕" panose="020B0600000101010101" charset="-127"/>
      <p:regular r:id="rId47"/>
    </p:embeddedFont>
    <p:embeddedFont>
      <p:font typeface="210 디딤고딕 Light" panose="020B0600000101010101" charset="-127"/>
      <p:regular r:id="rId48"/>
    </p:embeddedFont>
    <p:embeddedFont>
      <p:font typeface="210 밀레니얼" panose="020B0600000101010101" charset="-127"/>
      <p:regular r:id="rId49"/>
    </p:embeddedFont>
    <p:embeddedFont>
      <p:font typeface="210 밀레니얼 Light" panose="020B0600000101010101" charset="-127"/>
      <p:regular r:id="rId50"/>
    </p:embeddedFont>
    <p:embeddedFont>
      <p:font typeface="Calibri" panose="020F0502020204030204" pitchFamily="34" charset="0"/>
      <p:regular r:id="rId51"/>
      <p:bold r:id="rId52"/>
      <p:italic r:id="rId53"/>
      <p:boldItalic r:id="rId54"/>
    </p:embeddedFont>
    <p:embeddedFont>
      <p:font typeface="HY견고딕" panose="02030600000101010101" pitchFamily="18" charset="-127"/>
      <p:regular r:id="rId55"/>
    </p:embeddedFont>
    <p:embeddedFont>
      <p:font typeface="HY헤드라인M" panose="02030600000101010101" pitchFamily="18" charset="-127"/>
      <p:regular r:id="rId56"/>
    </p:embeddedFont>
    <p:embeddedFont>
      <p:font typeface="맑은 고딕" panose="020B0503020000020004" pitchFamily="50" charset="-127"/>
      <p:regular r:id="rId57"/>
      <p:bold r:id="rId5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EE6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2" d="100"/>
          <a:sy n="72" d="100"/>
        </p:scale>
        <p:origin x="654" y="11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1.fntdata"/><Relationship Id="rId50" Type="http://schemas.openxmlformats.org/officeDocument/2006/relationships/font" Target="fonts/font4.fntdata"/><Relationship Id="rId55" Type="http://schemas.openxmlformats.org/officeDocument/2006/relationships/font" Target="fonts/font9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3" Type="http://schemas.openxmlformats.org/officeDocument/2006/relationships/font" Target="fonts/font7.fntdata"/><Relationship Id="rId58" Type="http://schemas.openxmlformats.org/officeDocument/2006/relationships/font" Target="fonts/font12.fntdata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2.fntdata"/><Relationship Id="rId56" Type="http://schemas.openxmlformats.org/officeDocument/2006/relationships/font" Target="fonts/font10.fntdata"/><Relationship Id="rId8" Type="http://schemas.openxmlformats.org/officeDocument/2006/relationships/slide" Target="slides/slide7.xml"/><Relationship Id="rId51" Type="http://schemas.openxmlformats.org/officeDocument/2006/relationships/font" Target="fonts/font5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handoutMaster" Target="handoutMasters/handoutMaster1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8.fntdata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3.fntdata"/><Relationship Id="rId57" Type="http://schemas.openxmlformats.org/officeDocument/2006/relationships/font" Target="fonts/font11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6.fntdata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ACCF491A-924F-4339-93CC-9C7B76FBCEE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EB9029C-E879-4B75-90B1-F79DE8DF6EC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EDB0A7-3789-448C-AF7A-80E448F796C5}" type="datetimeFigureOut">
              <a:rPr lang="ko-KR" altLang="en-US" smtClean="0"/>
              <a:t>2024-10-13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D8C7EBB-E241-42EC-9D39-1A0B594AC9C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AEF489A-9D0E-4E42-81F4-12A0028A306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42476D-FBA9-402A-AA87-9EAA4B3C3E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4947048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A7823A-625B-4EDC-88BC-88B746BD5151}" type="datetimeFigureOut">
              <a:rPr lang="ko-KR" altLang="en-US" smtClean="0"/>
              <a:t>2024-10-13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927D61-3DF8-46F3-A7C5-6BFC0B3591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9188161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3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19190E1-FC27-4B44-976D-9ECEC770D32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927D61-3DF8-46F3-A7C5-6BFC0B35919E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EFAD5D6-F157-4A40-8199-21013E845A5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99251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8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A2DFD87-1E92-44BE-9748-809CDDA43F9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26312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927D61-3DF8-46F3-A7C5-6BFC0B35919E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1DC209C-7F20-46EF-A024-1AEB18DA86D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8078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17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8F0D0F9-FFF2-4702-8BC6-96C72F436319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09866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2024-10-13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9" name="제목 1"/>
          <p:cNvSpPr>
            <a:spLocks noGrp="1"/>
          </p:cNvSpPr>
          <p:nvPr>
            <p:ph type="ctrTitle"/>
          </p:nvPr>
        </p:nvSpPr>
        <p:spPr>
          <a:xfrm>
            <a:off x="3311352" y="3954497"/>
            <a:ext cx="11665296" cy="2378006"/>
          </a:xfrm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lvl1pPr marL="0" indent="0" algn="ctr" defTabSz="13716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8100" b="0" kern="1200" baseline="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591400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E6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09825" y="674834"/>
            <a:ext cx="16668349" cy="8937333"/>
            <a:chOff x="0" y="0"/>
            <a:chExt cx="4390018" cy="23538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90018" cy="2353865"/>
            </a:xfrm>
            <a:custGeom>
              <a:avLst/>
              <a:gdLst/>
              <a:ahLst/>
              <a:cxnLst/>
              <a:rect l="l" t="t" r="r" b="b"/>
              <a:pathLst>
                <a:path w="4390018" h="2353865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3530919" y="3255915"/>
            <a:ext cx="11226161" cy="18723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623"/>
              </a:lnSpc>
            </a:pPr>
            <a:r>
              <a:rPr lang="en-US" altLang="ko-KR" sz="10400" dirty="0">
                <a:solidFill>
                  <a:srgbClr val="3087BB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MVC</a:t>
            </a:r>
            <a:r>
              <a:rPr lang="ko-KR" altLang="en-US" sz="10400" dirty="0">
                <a:solidFill>
                  <a:srgbClr val="3087BB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패턴을 활용한</a:t>
            </a:r>
            <a:endParaRPr lang="en-US" altLang="ko-KR" sz="10400" dirty="0">
              <a:solidFill>
                <a:srgbClr val="3087BB"/>
              </a:solidFill>
              <a:latin typeface="210 밀레니얼"/>
              <a:ea typeface="210 밀레니얼"/>
              <a:cs typeface="210 밀레니얼"/>
              <a:sym typeface="210 밀레니얼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3530919" y="5029448"/>
            <a:ext cx="11226161" cy="18723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623"/>
              </a:lnSpc>
            </a:pPr>
            <a:r>
              <a:rPr lang="ko-KR" altLang="en-US" sz="10400" dirty="0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출결 관리 시스템</a:t>
            </a:r>
            <a:endParaRPr lang="en-US" altLang="ko-KR" sz="10400" dirty="0">
              <a:solidFill>
                <a:srgbClr val="1D2A3A"/>
              </a:solidFill>
              <a:latin typeface="210 밀레니얼"/>
              <a:ea typeface="210 밀레니얼"/>
              <a:cs typeface="210 밀레니얼"/>
              <a:sym typeface="210 밀레니얼"/>
            </a:endParaRPr>
          </a:p>
        </p:txBody>
      </p:sp>
      <p:sp>
        <p:nvSpPr>
          <p:cNvPr id="7" name="AutoShape 7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w="19050" cap="flat">
            <a:solidFill>
              <a:srgbClr val="3087B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TextBox 9"/>
          <p:cNvSpPr txBox="1"/>
          <p:nvPr/>
        </p:nvSpPr>
        <p:spPr>
          <a:xfrm>
            <a:off x="11753819" y="8631285"/>
            <a:ext cx="3124616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 dirty="0" err="1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A팀</a:t>
            </a:r>
            <a:r>
              <a:rPr lang="en-US" sz="2199" dirty="0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</a:t>
            </a:r>
            <a:r>
              <a:rPr lang="en-US" sz="2199" dirty="0" err="1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팀원</a:t>
            </a:r>
            <a:r>
              <a:rPr lang="en-US" sz="2199" dirty="0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</a:t>
            </a:r>
            <a:r>
              <a:rPr lang="ko-KR" altLang="en-US" sz="2199" dirty="0" err="1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전진완</a:t>
            </a:r>
            <a:endParaRPr lang="en-US" sz="2199" dirty="0">
              <a:solidFill>
                <a:srgbClr val="3087BB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6728457" y="8631285"/>
            <a:ext cx="1939926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 dirty="0" err="1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A팀</a:t>
            </a:r>
            <a:r>
              <a:rPr lang="en-US" sz="2199" dirty="0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</a:t>
            </a:r>
            <a:r>
              <a:rPr lang="en-US" sz="2199" dirty="0" err="1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팀장</a:t>
            </a:r>
            <a:r>
              <a:rPr lang="en-US" sz="2199" dirty="0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</a:t>
            </a:r>
            <a:r>
              <a:rPr lang="en-US" sz="2199" dirty="0" err="1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김동영</a:t>
            </a:r>
            <a:endParaRPr lang="en-US" sz="2199" dirty="0">
              <a:solidFill>
                <a:srgbClr val="3087BB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9277983" y="8631285"/>
            <a:ext cx="2026166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A팀 팀원 김상화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991118" y="8631285"/>
            <a:ext cx="2943283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79"/>
              </a:lnSpc>
              <a:spcBef>
                <a:spcPct val="0"/>
              </a:spcBef>
            </a:pPr>
            <a:r>
              <a:rPr lang="en-US" sz="2199" dirty="0">
                <a:solidFill>
                  <a:srgbClr val="3087BB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A</a:t>
            </a:r>
            <a:r>
              <a:rPr lang="ko-KR" altLang="en-US" sz="2199" dirty="0">
                <a:solidFill>
                  <a:srgbClr val="3087BB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팀 발표자 백승우</a:t>
            </a:r>
            <a:endParaRPr lang="en-US" sz="2199" dirty="0">
              <a:solidFill>
                <a:srgbClr val="3087BB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</p:txBody>
      </p:sp>
      <p:sp>
        <p:nvSpPr>
          <p:cNvPr id="14" name="AutoShape 14"/>
          <p:cNvSpPr/>
          <p:nvPr/>
        </p:nvSpPr>
        <p:spPr>
          <a:xfrm>
            <a:off x="6443417" y="8717480"/>
            <a:ext cx="0" cy="249374"/>
          </a:xfrm>
          <a:prstGeom prst="line">
            <a:avLst/>
          </a:prstGeom>
          <a:ln w="19050" cap="flat">
            <a:solidFill>
              <a:srgbClr val="3087B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AutoShape 15"/>
          <p:cNvSpPr/>
          <p:nvPr/>
        </p:nvSpPr>
        <p:spPr>
          <a:xfrm>
            <a:off x="8963658" y="8717480"/>
            <a:ext cx="0" cy="249374"/>
          </a:xfrm>
          <a:prstGeom prst="line">
            <a:avLst/>
          </a:prstGeom>
          <a:ln w="19050" cap="flat">
            <a:solidFill>
              <a:srgbClr val="3087B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6" name="AutoShape 16"/>
          <p:cNvSpPr/>
          <p:nvPr/>
        </p:nvSpPr>
        <p:spPr>
          <a:xfrm>
            <a:off x="11458544" y="8717480"/>
            <a:ext cx="0" cy="249374"/>
          </a:xfrm>
          <a:prstGeom prst="line">
            <a:avLst/>
          </a:prstGeom>
          <a:ln w="19050" cap="flat">
            <a:solidFill>
              <a:srgbClr val="3087B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26B4FAD-ECD7-4B88-8C40-2D8961611F47}"/>
              </a:ext>
            </a:extLst>
          </p:cNvPr>
          <p:cNvSpPr/>
          <p:nvPr/>
        </p:nvSpPr>
        <p:spPr>
          <a:xfrm>
            <a:off x="17579009" y="9715500"/>
            <a:ext cx="685800" cy="3809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E6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09825" y="674834"/>
            <a:ext cx="16668349" cy="8937333"/>
            <a:chOff x="0" y="0"/>
            <a:chExt cx="4390018" cy="23538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90018" cy="2353865"/>
            </a:xfrm>
            <a:custGeom>
              <a:avLst/>
              <a:gdLst/>
              <a:ahLst/>
              <a:cxnLst/>
              <a:rect l="l" t="t" r="r" b="b"/>
              <a:pathLst>
                <a:path w="4390018" h="2353865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TextBox 8">
            <a:extLst>
              <a:ext uri="{FF2B5EF4-FFF2-40B4-BE49-F238E27FC236}">
                <a16:creationId xmlns:a16="http://schemas.microsoft.com/office/drawing/2014/main" id="{B4DE08F5-A9DC-4D24-A09C-24D5C977D261}"/>
              </a:ext>
            </a:extLst>
          </p:cNvPr>
          <p:cNvSpPr txBox="1"/>
          <p:nvPr/>
        </p:nvSpPr>
        <p:spPr>
          <a:xfrm>
            <a:off x="-16890" y="461541"/>
            <a:ext cx="4453382" cy="926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2800" dirty="0">
                <a:solidFill>
                  <a:srgbClr val="1D2A3A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210 밀레니얼"/>
                <a:sym typeface="210 밀레니얼"/>
              </a:rPr>
              <a:t>유</a:t>
            </a:r>
            <a:r>
              <a:rPr lang="ko-KR" altLang="en-US" sz="2800" dirty="0" err="1">
                <a:solidFill>
                  <a:srgbClr val="1D2A3A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210 밀레니얼"/>
                <a:sym typeface="210 밀레니얼"/>
              </a:rPr>
              <a:t>즈</a:t>
            </a:r>
            <a:r>
              <a:rPr lang="en-US" sz="2800" dirty="0" err="1">
                <a:solidFill>
                  <a:srgbClr val="1D2A3A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210 밀레니얼"/>
                <a:sym typeface="210 밀레니얼"/>
              </a:rPr>
              <a:t>케이스</a:t>
            </a:r>
            <a:endParaRPr lang="en-US" sz="2800" dirty="0">
              <a:solidFill>
                <a:srgbClr val="1D2A3A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210 밀레니얼"/>
              <a:sym typeface="210 밀레니얼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5EEBF34-A26F-4562-BBDC-600612EEC5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6600" y="692249"/>
            <a:ext cx="13089177" cy="8937333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D343058D-FB03-43E1-9CF4-FE6E2954F806}"/>
              </a:ext>
            </a:extLst>
          </p:cNvPr>
          <p:cNvSpPr/>
          <p:nvPr/>
        </p:nvSpPr>
        <p:spPr>
          <a:xfrm>
            <a:off x="17579009" y="9715500"/>
            <a:ext cx="685800" cy="3809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10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63128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E389B6B4-F9B2-4D78-B95A-8A0C3AAC707D}"/>
              </a:ext>
            </a:extLst>
          </p:cNvPr>
          <p:cNvSpPr/>
          <p:nvPr/>
        </p:nvSpPr>
        <p:spPr>
          <a:xfrm>
            <a:off x="1371600" y="2743200"/>
            <a:ext cx="7620000" cy="4800600"/>
          </a:xfrm>
          <a:prstGeom prst="round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AE07FB9D-AF86-487F-9474-520FE2910691}"/>
              </a:ext>
            </a:extLst>
          </p:cNvPr>
          <p:cNvSpPr/>
          <p:nvPr/>
        </p:nvSpPr>
        <p:spPr>
          <a:xfrm>
            <a:off x="9296402" y="2743200"/>
            <a:ext cx="7620000" cy="4800600"/>
          </a:xfrm>
          <a:prstGeom prst="round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8">
            <a:extLst>
              <a:ext uri="{FF2B5EF4-FFF2-40B4-BE49-F238E27FC236}">
                <a16:creationId xmlns:a16="http://schemas.microsoft.com/office/drawing/2014/main" id="{DECE1C17-C8A1-4A1F-A2FF-695FFF2EB1EF}"/>
              </a:ext>
            </a:extLst>
          </p:cNvPr>
          <p:cNvSpPr txBox="1"/>
          <p:nvPr/>
        </p:nvSpPr>
        <p:spPr>
          <a:xfrm>
            <a:off x="1777949" y="-185036"/>
            <a:ext cx="4453382" cy="926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ko-KR" altLang="en-US" sz="2800" dirty="0">
                <a:solidFill>
                  <a:srgbClr val="1D2A3A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210 밀레니얼"/>
                <a:sym typeface="210 밀레니얼"/>
              </a:rPr>
              <a:t>화면 설계서 </a:t>
            </a:r>
            <a:r>
              <a:rPr lang="en-US" altLang="ko-KR" sz="2800" dirty="0">
                <a:solidFill>
                  <a:srgbClr val="1D2A3A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210 밀레니얼"/>
                <a:sym typeface="210 밀레니얼"/>
              </a:rPr>
              <a:t>– </a:t>
            </a:r>
            <a:r>
              <a:rPr lang="ko-KR" altLang="en-US" sz="2800" dirty="0">
                <a:solidFill>
                  <a:srgbClr val="1D2A3A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210 밀레니얼"/>
                <a:sym typeface="210 밀레니얼"/>
              </a:rPr>
              <a:t>메인 페이지</a:t>
            </a:r>
            <a:endParaRPr lang="en-US" sz="2800" dirty="0">
              <a:solidFill>
                <a:srgbClr val="1D2A3A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210 밀레니얼"/>
              <a:sym typeface="210 밀레니얼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E86D3D6-39F7-476F-A5A9-74A48EB64E34}"/>
              </a:ext>
            </a:extLst>
          </p:cNvPr>
          <p:cNvSpPr/>
          <p:nvPr/>
        </p:nvSpPr>
        <p:spPr>
          <a:xfrm>
            <a:off x="1676400" y="2933700"/>
            <a:ext cx="685800" cy="685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tx1"/>
                </a:solidFill>
              </a:rPr>
              <a:t>1</a:t>
            </a:r>
            <a:endParaRPr lang="ko-KR" altLang="en-US" sz="2800" dirty="0">
              <a:solidFill>
                <a:schemeClr val="tx1"/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C91E6E40-682A-419B-B3D2-8884A32F50D7}"/>
              </a:ext>
            </a:extLst>
          </p:cNvPr>
          <p:cNvSpPr/>
          <p:nvPr/>
        </p:nvSpPr>
        <p:spPr>
          <a:xfrm>
            <a:off x="1797827" y="3086100"/>
            <a:ext cx="446258" cy="381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436F9E8-97B1-4A20-A86F-8121885651CB}"/>
              </a:ext>
            </a:extLst>
          </p:cNvPr>
          <p:cNvSpPr/>
          <p:nvPr/>
        </p:nvSpPr>
        <p:spPr>
          <a:xfrm>
            <a:off x="9645425" y="2847561"/>
            <a:ext cx="685800" cy="685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tx1"/>
                </a:solidFill>
              </a:rPr>
              <a:t>2</a:t>
            </a:r>
            <a:endParaRPr lang="ko-KR" altLang="en-US" sz="2800" dirty="0">
              <a:solidFill>
                <a:schemeClr val="tx1"/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C0DE8B6D-700F-4911-9FEE-7578D9512F7D}"/>
              </a:ext>
            </a:extLst>
          </p:cNvPr>
          <p:cNvSpPr/>
          <p:nvPr/>
        </p:nvSpPr>
        <p:spPr>
          <a:xfrm>
            <a:off x="9766852" y="2999961"/>
            <a:ext cx="446258" cy="381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화살표: 아래쪽 17">
            <a:extLst>
              <a:ext uri="{FF2B5EF4-FFF2-40B4-BE49-F238E27FC236}">
                <a16:creationId xmlns:a16="http://schemas.microsoft.com/office/drawing/2014/main" id="{04E3AFA2-A2D6-4E86-AF19-168D71458836}"/>
              </a:ext>
            </a:extLst>
          </p:cNvPr>
          <p:cNvSpPr/>
          <p:nvPr/>
        </p:nvSpPr>
        <p:spPr>
          <a:xfrm rot="16200000">
            <a:off x="8941905" y="4252498"/>
            <a:ext cx="457200" cy="165776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043999F-6E3E-4D13-8BF7-8395D1DD94CE}"/>
              </a:ext>
            </a:extLst>
          </p:cNvPr>
          <p:cNvSpPr/>
          <p:nvPr/>
        </p:nvSpPr>
        <p:spPr>
          <a:xfrm>
            <a:off x="8195892" y="4471779"/>
            <a:ext cx="1949225" cy="4572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tx1"/>
                </a:solidFill>
              </a:rPr>
              <a:t>Swiper</a:t>
            </a:r>
            <a:endParaRPr lang="ko-KR" altLang="en-US" sz="2400" b="1" dirty="0">
              <a:solidFill>
                <a:schemeClr val="tx1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570EA91-FCC6-4E58-BDB8-B29B6946D5C7}"/>
              </a:ext>
            </a:extLst>
          </p:cNvPr>
          <p:cNvSpPr/>
          <p:nvPr/>
        </p:nvSpPr>
        <p:spPr>
          <a:xfrm>
            <a:off x="990600" y="0"/>
            <a:ext cx="685800" cy="11049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491F099-321F-4DE1-B3B8-B998042641BD}"/>
              </a:ext>
            </a:extLst>
          </p:cNvPr>
          <p:cNvSpPr/>
          <p:nvPr/>
        </p:nvSpPr>
        <p:spPr>
          <a:xfrm>
            <a:off x="17579009" y="9715500"/>
            <a:ext cx="685800" cy="3809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11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14154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8">
            <a:extLst>
              <a:ext uri="{FF2B5EF4-FFF2-40B4-BE49-F238E27FC236}">
                <a16:creationId xmlns:a16="http://schemas.microsoft.com/office/drawing/2014/main" id="{618EA250-8140-4A13-A4F2-0C0F62F3FFAD}"/>
              </a:ext>
            </a:extLst>
          </p:cNvPr>
          <p:cNvSpPr txBox="1"/>
          <p:nvPr/>
        </p:nvSpPr>
        <p:spPr>
          <a:xfrm>
            <a:off x="1777948" y="-185036"/>
            <a:ext cx="6756451" cy="926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ko-KR" altLang="en-US" sz="2800" dirty="0">
                <a:solidFill>
                  <a:srgbClr val="1D2A3A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210 밀레니얼"/>
                <a:sym typeface="210 밀레니얼"/>
              </a:rPr>
              <a:t>화면 설계서 </a:t>
            </a:r>
            <a:r>
              <a:rPr lang="en-US" altLang="ko-KR" sz="2800" dirty="0">
                <a:solidFill>
                  <a:srgbClr val="1D2A3A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210 밀레니얼"/>
                <a:sym typeface="210 밀레니얼"/>
              </a:rPr>
              <a:t>– </a:t>
            </a:r>
            <a:r>
              <a:rPr lang="ko-KR" altLang="en-US" sz="2800" dirty="0">
                <a:solidFill>
                  <a:srgbClr val="1D2A3A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210 밀레니얼"/>
                <a:sym typeface="210 밀레니얼"/>
              </a:rPr>
              <a:t>회원가입 및 로그인 페이지</a:t>
            </a:r>
            <a:endParaRPr lang="en-US" altLang="ko-KR" sz="2800" dirty="0">
              <a:solidFill>
                <a:srgbClr val="1D2A3A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210 밀레니얼"/>
              <a:sym typeface="210 밀레니얼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906C85F-4BCD-4ECF-B15A-4760E117307F}"/>
              </a:ext>
            </a:extLst>
          </p:cNvPr>
          <p:cNvSpPr/>
          <p:nvPr/>
        </p:nvSpPr>
        <p:spPr>
          <a:xfrm>
            <a:off x="990600" y="0"/>
            <a:ext cx="685800" cy="11049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92BAA06C-1CEE-4458-A1C1-E84522DF92FC}"/>
              </a:ext>
            </a:extLst>
          </p:cNvPr>
          <p:cNvSpPr/>
          <p:nvPr/>
        </p:nvSpPr>
        <p:spPr>
          <a:xfrm>
            <a:off x="1333502" y="2743200"/>
            <a:ext cx="7620000" cy="4800600"/>
          </a:xfrm>
          <a:prstGeom prst="round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595197B-39C2-4756-B142-CEE10A72814E}"/>
              </a:ext>
            </a:extLst>
          </p:cNvPr>
          <p:cNvSpPr/>
          <p:nvPr/>
        </p:nvSpPr>
        <p:spPr>
          <a:xfrm>
            <a:off x="1714500" y="2059057"/>
            <a:ext cx="1676400" cy="685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>
                <a:solidFill>
                  <a:schemeClr val="tx1"/>
                </a:solidFill>
              </a:rPr>
              <a:t>회원가입</a:t>
            </a:r>
            <a:endParaRPr lang="ko-KR" altLang="en-US" sz="2800" dirty="0">
              <a:solidFill>
                <a:schemeClr val="tx1"/>
              </a:solidFill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15848244-AEEB-4A69-8F32-A295E6A92FD7}"/>
              </a:ext>
            </a:extLst>
          </p:cNvPr>
          <p:cNvSpPr/>
          <p:nvPr/>
        </p:nvSpPr>
        <p:spPr>
          <a:xfrm>
            <a:off x="9283148" y="2743200"/>
            <a:ext cx="7620000" cy="4800600"/>
          </a:xfrm>
          <a:prstGeom prst="round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A962DEF-B01A-46DE-841D-7673BF4A5675}"/>
              </a:ext>
            </a:extLst>
          </p:cNvPr>
          <p:cNvSpPr/>
          <p:nvPr/>
        </p:nvSpPr>
        <p:spPr>
          <a:xfrm>
            <a:off x="9587948" y="2057400"/>
            <a:ext cx="1555975" cy="685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</a:rPr>
              <a:t>로그인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F4EE1FE-C6E9-43DB-B60D-A4E78E237DA9}"/>
              </a:ext>
            </a:extLst>
          </p:cNvPr>
          <p:cNvSpPr/>
          <p:nvPr/>
        </p:nvSpPr>
        <p:spPr>
          <a:xfrm>
            <a:off x="17579009" y="9715500"/>
            <a:ext cx="685800" cy="3809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12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66679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4A092176-E1C6-48E9-A3E0-E13D6C384ABD}"/>
              </a:ext>
            </a:extLst>
          </p:cNvPr>
          <p:cNvSpPr/>
          <p:nvPr/>
        </p:nvSpPr>
        <p:spPr>
          <a:xfrm>
            <a:off x="2209800" y="1485900"/>
            <a:ext cx="6337852" cy="3992847"/>
          </a:xfrm>
          <a:prstGeom prst="round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B31CBA7-81F9-468D-8E28-9AFB3DCCA676}"/>
              </a:ext>
            </a:extLst>
          </p:cNvPr>
          <p:cNvSpPr/>
          <p:nvPr/>
        </p:nvSpPr>
        <p:spPr>
          <a:xfrm>
            <a:off x="256339" y="1514061"/>
            <a:ext cx="2251635" cy="5704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tx1"/>
                </a:solidFill>
              </a:rPr>
              <a:t>게시판 목록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BE091BD9-4EF4-4137-805B-39113F560CF6}"/>
              </a:ext>
            </a:extLst>
          </p:cNvPr>
          <p:cNvSpPr/>
          <p:nvPr/>
        </p:nvSpPr>
        <p:spPr>
          <a:xfrm>
            <a:off x="8819322" y="1485900"/>
            <a:ext cx="6337852" cy="3992847"/>
          </a:xfrm>
          <a:prstGeom prst="round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030C5915-40CE-42B7-BF46-466390AB4EBF}"/>
              </a:ext>
            </a:extLst>
          </p:cNvPr>
          <p:cNvSpPr/>
          <p:nvPr/>
        </p:nvSpPr>
        <p:spPr>
          <a:xfrm>
            <a:off x="2209800" y="5662770"/>
            <a:ext cx="6337852" cy="3992847"/>
          </a:xfrm>
          <a:prstGeom prst="round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1E2D7AE9-6426-4A60-9D55-B4C5BEC90D2F}"/>
              </a:ext>
            </a:extLst>
          </p:cNvPr>
          <p:cNvSpPr/>
          <p:nvPr/>
        </p:nvSpPr>
        <p:spPr>
          <a:xfrm>
            <a:off x="8839200" y="5662770"/>
            <a:ext cx="6337852" cy="3992847"/>
          </a:xfrm>
          <a:prstGeom prst="roundRect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3C188E7-58B0-47FC-8796-E4FBCFA9096E}"/>
              </a:ext>
            </a:extLst>
          </p:cNvPr>
          <p:cNvSpPr/>
          <p:nvPr/>
        </p:nvSpPr>
        <p:spPr>
          <a:xfrm>
            <a:off x="14630400" y="1514061"/>
            <a:ext cx="2667000" cy="5704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tx1"/>
                </a:solidFill>
              </a:rPr>
              <a:t>게시글 상세</a:t>
            </a:r>
          </a:p>
        </p:txBody>
      </p:sp>
      <p:sp>
        <p:nvSpPr>
          <p:cNvPr id="15" name="TextBox 8">
            <a:extLst>
              <a:ext uri="{FF2B5EF4-FFF2-40B4-BE49-F238E27FC236}">
                <a16:creationId xmlns:a16="http://schemas.microsoft.com/office/drawing/2014/main" id="{5854C153-1646-417E-A803-6A53512C269D}"/>
              </a:ext>
            </a:extLst>
          </p:cNvPr>
          <p:cNvSpPr txBox="1"/>
          <p:nvPr/>
        </p:nvSpPr>
        <p:spPr>
          <a:xfrm>
            <a:off x="152400" y="-193084"/>
            <a:ext cx="6756451" cy="926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ko-KR" altLang="en-US" sz="2800" dirty="0">
                <a:solidFill>
                  <a:srgbClr val="1D2A3A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210 밀레니얼"/>
                <a:sym typeface="210 밀레니얼"/>
              </a:rPr>
              <a:t>화면 설계서 </a:t>
            </a:r>
            <a:r>
              <a:rPr lang="en-US" altLang="ko-KR" sz="2800" dirty="0">
                <a:solidFill>
                  <a:srgbClr val="1D2A3A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210 밀레니얼"/>
                <a:sym typeface="210 밀레니얼"/>
              </a:rPr>
              <a:t>– </a:t>
            </a:r>
            <a:r>
              <a:rPr lang="ko-KR" altLang="en-US" sz="2800" dirty="0">
                <a:solidFill>
                  <a:srgbClr val="1D2A3A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210 밀레니얼"/>
                <a:sym typeface="210 밀레니얼"/>
              </a:rPr>
              <a:t>게시판</a:t>
            </a:r>
            <a:endParaRPr lang="en-US" altLang="ko-KR" sz="2800" dirty="0">
              <a:solidFill>
                <a:srgbClr val="1D2A3A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210 밀레니얼"/>
              <a:sym typeface="210 밀레니얼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0AB20D7-F678-4019-852E-5A85703E1BE4}"/>
              </a:ext>
            </a:extLst>
          </p:cNvPr>
          <p:cNvSpPr/>
          <p:nvPr/>
        </p:nvSpPr>
        <p:spPr>
          <a:xfrm>
            <a:off x="990600" y="0"/>
            <a:ext cx="685800" cy="11049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BD48727-E9A5-4A44-A62F-208187F045A4}"/>
              </a:ext>
            </a:extLst>
          </p:cNvPr>
          <p:cNvSpPr/>
          <p:nvPr/>
        </p:nvSpPr>
        <p:spPr>
          <a:xfrm>
            <a:off x="256339" y="5688821"/>
            <a:ext cx="2251635" cy="5704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tx1"/>
                </a:solidFill>
              </a:rPr>
              <a:t>게시글 등록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FB5B90B-A799-44FA-8BB6-E21C4791E74C}"/>
              </a:ext>
            </a:extLst>
          </p:cNvPr>
          <p:cNvSpPr/>
          <p:nvPr/>
        </p:nvSpPr>
        <p:spPr>
          <a:xfrm>
            <a:off x="14838082" y="5688821"/>
            <a:ext cx="2251635" cy="5704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tx1"/>
                </a:solidFill>
              </a:rPr>
              <a:t>게시글 수정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11ECCDD-335B-4F78-A431-47B2E09AFC76}"/>
              </a:ext>
            </a:extLst>
          </p:cNvPr>
          <p:cNvSpPr/>
          <p:nvPr/>
        </p:nvSpPr>
        <p:spPr>
          <a:xfrm>
            <a:off x="17579009" y="9715500"/>
            <a:ext cx="685800" cy="3809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13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13095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3DF056B8-F7A9-4BD8-944D-494186AB2892}"/>
              </a:ext>
            </a:extLst>
          </p:cNvPr>
          <p:cNvSpPr/>
          <p:nvPr/>
        </p:nvSpPr>
        <p:spPr>
          <a:xfrm>
            <a:off x="2209800" y="1485900"/>
            <a:ext cx="6337852" cy="3992847"/>
          </a:xfrm>
          <a:prstGeom prst="round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120322BC-30B6-4DB6-8490-3F88D02A2A93}"/>
              </a:ext>
            </a:extLst>
          </p:cNvPr>
          <p:cNvSpPr/>
          <p:nvPr/>
        </p:nvSpPr>
        <p:spPr>
          <a:xfrm>
            <a:off x="8819322" y="1485900"/>
            <a:ext cx="6337852" cy="3992847"/>
          </a:xfrm>
          <a:prstGeom prst="round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E6B64366-1307-4374-B7B5-6C32ADC63C8D}"/>
              </a:ext>
            </a:extLst>
          </p:cNvPr>
          <p:cNvSpPr/>
          <p:nvPr/>
        </p:nvSpPr>
        <p:spPr>
          <a:xfrm>
            <a:off x="2209800" y="5662770"/>
            <a:ext cx="6337852" cy="3992847"/>
          </a:xfrm>
          <a:prstGeom prst="round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8EF7BEEA-8D5D-49A9-B2AA-B76EACD234F3}"/>
              </a:ext>
            </a:extLst>
          </p:cNvPr>
          <p:cNvSpPr/>
          <p:nvPr/>
        </p:nvSpPr>
        <p:spPr>
          <a:xfrm>
            <a:off x="8839200" y="5662770"/>
            <a:ext cx="6337852" cy="3992847"/>
          </a:xfrm>
          <a:prstGeom prst="roundRect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2209DDC-313F-48F7-8983-07CFAF39C743}"/>
              </a:ext>
            </a:extLst>
          </p:cNvPr>
          <p:cNvSpPr/>
          <p:nvPr/>
        </p:nvSpPr>
        <p:spPr>
          <a:xfrm>
            <a:off x="256339" y="1514061"/>
            <a:ext cx="2251635" cy="5704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tx1"/>
                </a:solidFill>
              </a:rPr>
              <a:t>강의 목록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8132EC7-FD45-4FF6-A37F-7F62932B8969}"/>
              </a:ext>
            </a:extLst>
          </p:cNvPr>
          <p:cNvSpPr/>
          <p:nvPr/>
        </p:nvSpPr>
        <p:spPr>
          <a:xfrm>
            <a:off x="14630399" y="1514061"/>
            <a:ext cx="2667000" cy="5704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tx1"/>
                </a:solidFill>
              </a:rPr>
              <a:t>강의 상세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60A120A-D780-456F-BD9D-4CA74E077C62}"/>
              </a:ext>
            </a:extLst>
          </p:cNvPr>
          <p:cNvSpPr/>
          <p:nvPr/>
        </p:nvSpPr>
        <p:spPr>
          <a:xfrm>
            <a:off x="256339" y="5688821"/>
            <a:ext cx="2251635" cy="5704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tx1"/>
                </a:solidFill>
              </a:rPr>
              <a:t>강의 등록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D3477E3-2B30-4470-B29C-0CDD4C575E2D}"/>
              </a:ext>
            </a:extLst>
          </p:cNvPr>
          <p:cNvSpPr/>
          <p:nvPr/>
        </p:nvSpPr>
        <p:spPr>
          <a:xfrm>
            <a:off x="14838082" y="5688821"/>
            <a:ext cx="2251635" cy="5704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tx1"/>
                </a:solidFill>
              </a:rPr>
              <a:t>강의 수정</a:t>
            </a:r>
          </a:p>
        </p:txBody>
      </p:sp>
      <p:sp>
        <p:nvSpPr>
          <p:cNvPr id="10" name="TextBox 8">
            <a:extLst>
              <a:ext uri="{FF2B5EF4-FFF2-40B4-BE49-F238E27FC236}">
                <a16:creationId xmlns:a16="http://schemas.microsoft.com/office/drawing/2014/main" id="{9ED75E31-7262-4167-93F0-50D973092C68}"/>
              </a:ext>
            </a:extLst>
          </p:cNvPr>
          <p:cNvSpPr txBox="1"/>
          <p:nvPr/>
        </p:nvSpPr>
        <p:spPr>
          <a:xfrm>
            <a:off x="609600" y="-193084"/>
            <a:ext cx="6756451" cy="926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ko-KR" altLang="en-US" sz="2800" dirty="0">
                <a:solidFill>
                  <a:srgbClr val="1D2A3A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210 밀레니얼"/>
                <a:sym typeface="210 밀레니얼"/>
              </a:rPr>
              <a:t>화면 설계서 </a:t>
            </a:r>
            <a:r>
              <a:rPr lang="en-US" altLang="ko-KR" sz="2800" dirty="0">
                <a:solidFill>
                  <a:srgbClr val="1D2A3A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210 밀레니얼"/>
                <a:sym typeface="210 밀레니얼"/>
              </a:rPr>
              <a:t>– </a:t>
            </a:r>
            <a:r>
              <a:rPr lang="ko-KR" altLang="en-US" sz="2800" dirty="0">
                <a:solidFill>
                  <a:srgbClr val="1D2A3A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210 밀레니얼"/>
                <a:sym typeface="210 밀레니얼"/>
              </a:rPr>
              <a:t>강의 게시판</a:t>
            </a:r>
            <a:endParaRPr lang="en-US" altLang="ko-KR" sz="2800" dirty="0">
              <a:solidFill>
                <a:srgbClr val="1D2A3A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210 밀레니얼"/>
              <a:sym typeface="210 밀레니얼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266D72B-AFDF-439E-AAC2-2D806B22F68E}"/>
              </a:ext>
            </a:extLst>
          </p:cNvPr>
          <p:cNvSpPr/>
          <p:nvPr/>
        </p:nvSpPr>
        <p:spPr>
          <a:xfrm>
            <a:off x="990600" y="0"/>
            <a:ext cx="685800" cy="11049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DFA0A16-B08B-487D-A194-A92C8BAF8F67}"/>
              </a:ext>
            </a:extLst>
          </p:cNvPr>
          <p:cNvSpPr/>
          <p:nvPr/>
        </p:nvSpPr>
        <p:spPr>
          <a:xfrm>
            <a:off x="17579009" y="9715500"/>
            <a:ext cx="685800" cy="3809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14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24005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10CE5CAE-8B47-4DCB-910D-1E94874238E3}"/>
              </a:ext>
            </a:extLst>
          </p:cNvPr>
          <p:cNvSpPr/>
          <p:nvPr/>
        </p:nvSpPr>
        <p:spPr>
          <a:xfrm>
            <a:off x="2209800" y="1485900"/>
            <a:ext cx="6337852" cy="3992847"/>
          </a:xfrm>
          <a:prstGeom prst="round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3227D75-6D8A-49E4-8C79-72A2EC21000A}"/>
              </a:ext>
            </a:extLst>
          </p:cNvPr>
          <p:cNvSpPr/>
          <p:nvPr/>
        </p:nvSpPr>
        <p:spPr>
          <a:xfrm>
            <a:off x="256339" y="1514061"/>
            <a:ext cx="2251635" cy="5704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tx1"/>
                </a:solidFill>
              </a:rPr>
              <a:t>출결 목록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8D100282-26C6-4447-ACDE-DA2F23AA3D86}"/>
              </a:ext>
            </a:extLst>
          </p:cNvPr>
          <p:cNvSpPr/>
          <p:nvPr/>
        </p:nvSpPr>
        <p:spPr>
          <a:xfrm>
            <a:off x="8819322" y="1485900"/>
            <a:ext cx="6337852" cy="3992847"/>
          </a:xfrm>
          <a:prstGeom prst="round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DA6B0B99-9CB8-49F9-B4E4-38E3E43D1C63}"/>
              </a:ext>
            </a:extLst>
          </p:cNvPr>
          <p:cNvSpPr/>
          <p:nvPr/>
        </p:nvSpPr>
        <p:spPr>
          <a:xfrm>
            <a:off x="2209800" y="5662770"/>
            <a:ext cx="6337852" cy="3992847"/>
          </a:xfrm>
          <a:prstGeom prst="round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EE2C137B-3A33-409D-A541-0C7F32BF547D}"/>
              </a:ext>
            </a:extLst>
          </p:cNvPr>
          <p:cNvSpPr/>
          <p:nvPr/>
        </p:nvSpPr>
        <p:spPr>
          <a:xfrm>
            <a:off x="8839200" y="5662770"/>
            <a:ext cx="6337852" cy="3992847"/>
          </a:xfrm>
          <a:prstGeom prst="roundRect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8226DF1-028E-4BD7-8646-166471745E2A}"/>
              </a:ext>
            </a:extLst>
          </p:cNvPr>
          <p:cNvSpPr/>
          <p:nvPr/>
        </p:nvSpPr>
        <p:spPr>
          <a:xfrm>
            <a:off x="14935200" y="1514060"/>
            <a:ext cx="2667000" cy="5704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tx1"/>
                </a:solidFill>
              </a:rPr>
              <a:t>출결 학생 목록</a:t>
            </a:r>
          </a:p>
        </p:txBody>
      </p:sp>
      <p:sp>
        <p:nvSpPr>
          <p:cNvPr id="10" name="TextBox 8">
            <a:extLst>
              <a:ext uri="{FF2B5EF4-FFF2-40B4-BE49-F238E27FC236}">
                <a16:creationId xmlns:a16="http://schemas.microsoft.com/office/drawing/2014/main" id="{6A2EA52C-D699-4080-AB25-C60088137DEC}"/>
              </a:ext>
            </a:extLst>
          </p:cNvPr>
          <p:cNvSpPr txBox="1"/>
          <p:nvPr/>
        </p:nvSpPr>
        <p:spPr>
          <a:xfrm>
            <a:off x="609600" y="-193084"/>
            <a:ext cx="6756451" cy="926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ko-KR" altLang="en-US" sz="2800" dirty="0">
                <a:solidFill>
                  <a:srgbClr val="1D2A3A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210 밀레니얼"/>
                <a:sym typeface="210 밀레니얼"/>
              </a:rPr>
              <a:t>화면 설계서 </a:t>
            </a:r>
            <a:r>
              <a:rPr lang="en-US" altLang="ko-KR" sz="2800" dirty="0">
                <a:solidFill>
                  <a:srgbClr val="1D2A3A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210 밀레니얼"/>
                <a:sym typeface="210 밀레니얼"/>
              </a:rPr>
              <a:t>– </a:t>
            </a:r>
            <a:r>
              <a:rPr lang="ko-KR" altLang="en-US" sz="2800" dirty="0">
                <a:solidFill>
                  <a:srgbClr val="1D2A3A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210 밀레니얼"/>
                <a:sym typeface="210 밀레니얼"/>
              </a:rPr>
              <a:t>출결 게시판</a:t>
            </a:r>
            <a:endParaRPr lang="en-US" altLang="ko-KR" sz="2800" dirty="0">
              <a:solidFill>
                <a:srgbClr val="1D2A3A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210 밀레니얼"/>
              <a:sym typeface="210 밀레니얼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F617EA2-6D94-4D16-AF80-97577F1F274A}"/>
              </a:ext>
            </a:extLst>
          </p:cNvPr>
          <p:cNvSpPr/>
          <p:nvPr/>
        </p:nvSpPr>
        <p:spPr>
          <a:xfrm>
            <a:off x="990600" y="0"/>
            <a:ext cx="685800" cy="11049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C05A63F-2AF9-49F8-9D50-498AE1FE8B19}"/>
              </a:ext>
            </a:extLst>
          </p:cNvPr>
          <p:cNvSpPr/>
          <p:nvPr/>
        </p:nvSpPr>
        <p:spPr>
          <a:xfrm>
            <a:off x="13252" y="5688821"/>
            <a:ext cx="2251635" cy="5704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tx1"/>
                </a:solidFill>
              </a:rPr>
              <a:t>학생 강의 목록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3751E72-1B9F-4D99-B654-03724CB5E75E}"/>
              </a:ext>
            </a:extLst>
          </p:cNvPr>
          <p:cNvSpPr/>
          <p:nvPr/>
        </p:nvSpPr>
        <p:spPr>
          <a:xfrm>
            <a:off x="15142882" y="5688821"/>
            <a:ext cx="2251635" cy="5704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tx1"/>
                </a:solidFill>
              </a:rPr>
              <a:t>학생 출석체크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0CB317A-C880-48A0-A248-F447CAC25327}"/>
              </a:ext>
            </a:extLst>
          </p:cNvPr>
          <p:cNvSpPr/>
          <p:nvPr/>
        </p:nvSpPr>
        <p:spPr>
          <a:xfrm>
            <a:off x="17579009" y="9715500"/>
            <a:ext cx="685800" cy="3809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15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17312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52467A12-DF2B-4BB8-A20F-3BDD1EE22E44}"/>
              </a:ext>
            </a:extLst>
          </p:cNvPr>
          <p:cNvSpPr/>
          <p:nvPr/>
        </p:nvSpPr>
        <p:spPr>
          <a:xfrm>
            <a:off x="1371600" y="2743200"/>
            <a:ext cx="7620000" cy="4800600"/>
          </a:xfrm>
          <a:prstGeom prst="round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3BF738F5-2C74-4511-8871-305BE8A91B83}"/>
              </a:ext>
            </a:extLst>
          </p:cNvPr>
          <p:cNvSpPr/>
          <p:nvPr/>
        </p:nvSpPr>
        <p:spPr>
          <a:xfrm>
            <a:off x="9296402" y="2743200"/>
            <a:ext cx="7620000" cy="4800600"/>
          </a:xfrm>
          <a:prstGeom prst="round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8">
            <a:extLst>
              <a:ext uri="{FF2B5EF4-FFF2-40B4-BE49-F238E27FC236}">
                <a16:creationId xmlns:a16="http://schemas.microsoft.com/office/drawing/2014/main" id="{6D3CB79F-DC37-442A-9893-8FEBD928430A}"/>
              </a:ext>
            </a:extLst>
          </p:cNvPr>
          <p:cNvSpPr txBox="1"/>
          <p:nvPr/>
        </p:nvSpPr>
        <p:spPr>
          <a:xfrm>
            <a:off x="1777949" y="-185036"/>
            <a:ext cx="4241852" cy="926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ko-KR" altLang="en-US" sz="2800" dirty="0">
                <a:solidFill>
                  <a:srgbClr val="1D2A3A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210 밀레니얼"/>
                <a:sym typeface="210 밀레니얼"/>
              </a:rPr>
              <a:t>화면 설계서 </a:t>
            </a:r>
            <a:r>
              <a:rPr lang="en-US" altLang="ko-KR" sz="2800" dirty="0">
                <a:solidFill>
                  <a:srgbClr val="1D2A3A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210 밀레니얼"/>
                <a:sym typeface="210 밀레니얼"/>
              </a:rPr>
              <a:t>– </a:t>
            </a:r>
            <a:r>
              <a:rPr lang="ko-KR" altLang="en-US" sz="2800" dirty="0">
                <a:solidFill>
                  <a:srgbClr val="1D2A3A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210 밀레니얼"/>
                <a:sym typeface="210 밀레니얼"/>
              </a:rPr>
              <a:t>마이페이지</a:t>
            </a:r>
            <a:endParaRPr lang="en-US" altLang="ko-KR" sz="2800" dirty="0">
              <a:solidFill>
                <a:srgbClr val="1D2A3A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210 밀레니얼"/>
              <a:sym typeface="210 밀레니얼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698D654-73FD-4DA5-AAE8-F1CEF1DC61F4}"/>
              </a:ext>
            </a:extLst>
          </p:cNvPr>
          <p:cNvSpPr/>
          <p:nvPr/>
        </p:nvSpPr>
        <p:spPr>
          <a:xfrm>
            <a:off x="990600" y="0"/>
            <a:ext cx="685800" cy="11049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A603F5D-6A85-473A-BF86-613D6E76C9A6}"/>
              </a:ext>
            </a:extLst>
          </p:cNvPr>
          <p:cNvSpPr/>
          <p:nvPr/>
        </p:nvSpPr>
        <p:spPr>
          <a:xfrm>
            <a:off x="1676400" y="2057400"/>
            <a:ext cx="2057400" cy="685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>
                <a:solidFill>
                  <a:schemeClr val="tx1"/>
                </a:solidFill>
              </a:rPr>
              <a:t>마이페이지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18E6C61-FE40-43BF-BE19-C0CEFA68D148}"/>
              </a:ext>
            </a:extLst>
          </p:cNvPr>
          <p:cNvSpPr/>
          <p:nvPr/>
        </p:nvSpPr>
        <p:spPr>
          <a:xfrm>
            <a:off x="9601200" y="2057400"/>
            <a:ext cx="2514600" cy="685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>
                <a:solidFill>
                  <a:schemeClr val="tx1"/>
                </a:solidFill>
              </a:rPr>
              <a:t>관리자 페이지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050873F-EC9A-4D94-96B9-A6F682F47F81}"/>
              </a:ext>
            </a:extLst>
          </p:cNvPr>
          <p:cNvSpPr/>
          <p:nvPr/>
        </p:nvSpPr>
        <p:spPr>
          <a:xfrm>
            <a:off x="17579009" y="9715500"/>
            <a:ext cx="685800" cy="3809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16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26364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4769514" y="3954497"/>
            <a:ext cx="8748972" cy="2378006"/>
          </a:xfrm>
        </p:spPr>
        <p:txBody>
          <a:bodyPr/>
          <a:lstStyle/>
          <a:p>
            <a:r>
              <a:rPr lang="en-US" altLang="ko-KR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3. </a:t>
            </a:r>
            <a:r>
              <a:rPr lang="ko-KR" alt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개발</a:t>
            </a:r>
            <a:r>
              <a:rPr lang="en-US" altLang="ko-KR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endParaRPr lang="ko-KR" altLang="en-US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4DDFF85-58DD-40F0-9AA3-C85786E79A21}"/>
              </a:ext>
            </a:extLst>
          </p:cNvPr>
          <p:cNvSpPr/>
          <p:nvPr/>
        </p:nvSpPr>
        <p:spPr>
          <a:xfrm>
            <a:off x="17579009" y="9715500"/>
            <a:ext cx="685800" cy="3809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17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47823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E6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09825" y="674834"/>
            <a:ext cx="16668349" cy="8937333"/>
            <a:chOff x="0" y="0"/>
            <a:chExt cx="4390018" cy="23538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90018" cy="2353865"/>
            </a:xfrm>
            <a:custGeom>
              <a:avLst/>
              <a:gdLst/>
              <a:ahLst/>
              <a:cxnLst/>
              <a:rect l="l" t="t" r="r" b="b"/>
              <a:pathLst>
                <a:path w="4390018" h="2353865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4075DA44-0486-44AA-92A5-ECD66BE119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881062"/>
            <a:ext cx="9639300" cy="85248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8D97111-7998-455A-9D53-ED01E1DD7C03}"/>
              </a:ext>
            </a:extLst>
          </p:cNvPr>
          <p:cNvSpPr txBox="1"/>
          <p:nvPr/>
        </p:nvSpPr>
        <p:spPr>
          <a:xfrm>
            <a:off x="609600" y="541444"/>
            <a:ext cx="4241852" cy="926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ko-KR" altLang="en-US" sz="2800" dirty="0">
                <a:solidFill>
                  <a:srgbClr val="1D2A3A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210 밀레니얼"/>
                <a:sym typeface="210 밀레니얼"/>
              </a:rPr>
              <a:t>데이터베이스 </a:t>
            </a:r>
            <a:endParaRPr lang="en-US" altLang="ko-KR" sz="2800" dirty="0">
              <a:solidFill>
                <a:srgbClr val="1D2A3A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210 밀레니얼"/>
              <a:sym typeface="210 밀레니얼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15DE89C-0C68-408C-B7AD-234D0E6E3C98}"/>
              </a:ext>
            </a:extLst>
          </p:cNvPr>
          <p:cNvSpPr/>
          <p:nvPr/>
        </p:nvSpPr>
        <p:spPr>
          <a:xfrm>
            <a:off x="17579009" y="9715500"/>
            <a:ext cx="685800" cy="3809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18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32845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8">
            <a:extLst>
              <a:ext uri="{FF2B5EF4-FFF2-40B4-BE49-F238E27FC236}">
                <a16:creationId xmlns:a16="http://schemas.microsoft.com/office/drawing/2014/main" id="{965ADFAD-A124-425B-800A-20401904B007}"/>
              </a:ext>
            </a:extLst>
          </p:cNvPr>
          <p:cNvSpPr txBox="1"/>
          <p:nvPr/>
        </p:nvSpPr>
        <p:spPr>
          <a:xfrm>
            <a:off x="457200" y="-190500"/>
            <a:ext cx="4241852" cy="926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ko-KR" altLang="en-US" sz="2800" dirty="0">
                <a:solidFill>
                  <a:srgbClr val="1D2A3A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210 밀레니얼"/>
                <a:sym typeface="210 밀레니얼"/>
              </a:rPr>
              <a:t>디렉토리</a:t>
            </a:r>
            <a:endParaRPr lang="en-US" altLang="ko-KR" sz="2800" dirty="0">
              <a:solidFill>
                <a:srgbClr val="1D2A3A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210 밀레니얼"/>
              <a:sym typeface="210 밀레니얼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EBAA51B-1116-4870-A582-A21E1851F874}"/>
              </a:ext>
            </a:extLst>
          </p:cNvPr>
          <p:cNvSpPr/>
          <p:nvPr/>
        </p:nvSpPr>
        <p:spPr>
          <a:xfrm>
            <a:off x="990600" y="0"/>
            <a:ext cx="685800" cy="11049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961C7256-C3C6-4C9E-95FF-6A4F7B76CA15}"/>
              </a:ext>
            </a:extLst>
          </p:cNvPr>
          <p:cNvSpPr/>
          <p:nvPr/>
        </p:nvSpPr>
        <p:spPr>
          <a:xfrm>
            <a:off x="2209800" y="1714500"/>
            <a:ext cx="5829300" cy="7391400"/>
          </a:xfrm>
          <a:prstGeom prst="round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1AD9238B-9DCC-459B-A35B-5F12A73C98EC}"/>
              </a:ext>
            </a:extLst>
          </p:cNvPr>
          <p:cNvSpPr/>
          <p:nvPr/>
        </p:nvSpPr>
        <p:spPr>
          <a:xfrm>
            <a:off x="10248900" y="1714500"/>
            <a:ext cx="5829300" cy="7391400"/>
          </a:xfrm>
          <a:prstGeom prst="round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08210E5-4945-4F94-B4DA-86F6BABE5CE9}"/>
              </a:ext>
            </a:extLst>
          </p:cNvPr>
          <p:cNvSpPr/>
          <p:nvPr/>
        </p:nvSpPr>
        <p:spPr>
          <a:xfrm>
            <a:off x="3714750" y="876300"/>
            <a:ext cx="2819400" cy="838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JAVA</a:t>
            </a:r>
            <a:endParaRPr lang="ko-KR" altLang="en-US" sz="4000" b="1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B83C331-6E82-4407-8F69-156DD86D4AE3}"/>
              </a:ext>
            </a:extLst>
          </p:cNvPr>
          <p:cNvSpPr/>
          <p:nvPr/>
        </p:nvSpPr>
        <p:spPr>
          <a:xfrm>
            <a:off x="11791950" y="876300"/>
            <a:ext cx="2819400" cy="838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VIEW</a:t>
            </a:r>
            <a:endParaRPr lang="ko-KR" altLang="en-US" sz="4000" b="1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3F2D1C5-5016-4A9E-AAE4-94AC10EBC668}"/>
              </a:ext>
            </a:extLst>
          </p:cNvPr>
          <p:cNvSpPr/>
          <p:nvPr/>
        </p:nvSpPr>
        <p:spPr>
          <a:xfrm>
            <a:off x="17579009" y="9715500"/>
            <a:ext cx="685800" cy="3809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19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23843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E6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041686B2-5BE8-49E9-9B5A-1CC4065DB8E1}"/>
              </a:ext>
            </a:extLst>
          </p:cNvPr>
          <p:cNvSpPr/>
          <p:nvPr/>
        </p:nvSpPr>
        <p:spPr>
          <a:xfrm>
            <a:off x="1066800" y="2564312"/>
            <a:ext cx="16306800" cy="646538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2"/>
          <p:cNvSpPr txBox="1"/>
          <p:nvPr/>
        </p:nvSpPr>
        <p:spPr>
          <a:xfrm>
            <a:off x="6418777" y="494929"/>
            <a:ext cx="5602845" cy="11541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 dirty="0">
                <a:solidFill>
                  <a:schemeClr val="tx1">
                    <a:lumMod val="95000"/>
                    <a:lumOff val="5000"/>
                  </a:schemeClr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목 차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2286001" y="4837616"/>
            <a:ext cx="6770628" cy="4442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210 디딤고딕"/>
                <a:sym typeface="210 디딤고딕"/>
              </a:rPr>
              <a:t>- 팀 </a:t>
            </a:r>
            <a:r>
              <a:rPr lang="en-US" sz="3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210 디딤고딕"/>
                <a:sym typeface="210 디딤고딕"/>
              </a:rPr>
              <a:t>소개</a:t>
            </a:r>
            <a:endParaRPr lang="en-US" sz="3200" dirty="0">
              <a:solidFill>
                <a:schemeClr val="tx1">
                  <a:lumMod val="95000"/>
                  <a:lumOff val="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210 디딤고딕"/>
              <a:sym typeface="210 디딤고딕"/>
            </a:endParaRPr>
          </a:p>
        </p:txBody>
      </p:sp>
      <p:sp>
        <p:nvSpPr>
          <p:cNvPr id="36" name="TextBox 36"/>
          <p:cNvSpPr txBox="1"/>
          <p:nvPr/>
        </p:nvSpPr>
        <p:spPr>
          <a:xfrm>
            <a:off x="2293536" y="6586278"/>
            <a:ext cx="6770620" cy="4442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altLang="ko-KR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210 디딤고딕"/>
                <a:sym typeface="210 디딤고딕"/>
              </a:rPr>
              <a:t>- </a:t>
            </a:r>
            <a:r>
              <a:rPr lang="ko-KR" altLang="en-US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210 디딤고딕"/>
                <a:sym typeface="210 디딤고딕"/>
              </a:rPr>
              <a:t>프로젝트 개요</a:t>
            </a:r>
            <a:endParaRPr lang="en-US" sz="3200" dirty="0">
              <a:solidFill>
                <a:schemeClr val="tx1">
                  <a:lumMod val="95000"/>
                  <a:lumOff val="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210 디딤고딕"/>
              <a:sym typeface="210 디딤고딕"/>
            </a:endParaRPr>
          </a:p>
        </p:txBody>
      </p:sp>
      <p:sp>
        <p:nvSpPr>
          <p:cNvPr id="38" name="TextBox 38"/>
          <p:cNvSpPr txBox="1"/>
          <p:nvPr/>
        </p:nvSpPr>
        <p:spPr>
          <a:xfrm>
            <a:off x="2286000" y="5694069"/>
            <a:ext cx="6694463" cy="4442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altLang="ko-KR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210 디딤고딕"/>
                <a:sym typeface="210 디딤고딕"/>
              </a:rPr>
              <a:t>- </a:t>
            </a:r>
            <a:r>
              <a:rPr lang="ko-KR" altLang="en-US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210 디딤고딕"/>
                <a:sym typeface="210 디딤고딕"/>
              </a:rPr>
              <a:t>프로젝트 일정계획</a:t>
            </a:r>
            <a:endParaRPr lang="en-US" sz="3200" dirty="0">
              <a:solidFill>
                <a:schemeClr val="tx1">
                  <a:lumMod val="95000"/>
                  <a:lumOff val="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210 디딤고딕"/>
              <a:sym typeface="210 디딤고딕"/>
            </a:endParaRPr>
          </a:p>
        </p:txBody>
      </p:sp>
      <p:sp>
        <p:nvSpPr>
          <p:cNvPr id="40" name="TextBox 40"/>
          <p:cNvSpPr txBox="1"/>
          <p:nvPr/>
        </p:nvSpPr>
        <p:spPr>
          <a:xfrm>
            <a:off x="2293536" y="7442411"/>
            <a:ext cx="6770620" cy="4442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altLang="ko-KR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210 디딤고딕"/>
                <a:sym typeface="210 디딤고딕"/>
              </a:rPr>
              <a:t>- </a:t>
            </a:r>
            <a:r>
              <a:rPr lang="ko-KR" altLang="en-US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210 디딤고딕"/>
                <a:sym typeface="210 디딤고딕"/>
              </a:rPr>
              <a:t>개발 환경</a:t>
            </a:r>
            <a:endParaRPr lang="en-US" sz="3200" dirty="0">
              <a:solidFill>
                <a:schemeClr val="tx1">
                  <a:lumMod val="95000"/>
                  <a:lumOff val="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210 디딤고딕"/>
              <a:sym typeface="210 디딤고딕"/>
            </a:endParaRPr>
          </a:p>
        </p:txBody>
      </p:sp>
      <p:sp>
        <p:nvSpPr>
          <p:cNvPr id="53" name="TextBox 34">
            <a:extLst>
              <a:ext uri="{FF2B5EF4-FFF2-40B4-BE49-F238E27FC236}">
                <a16:creationId xmlns:a16="http://schemas.microsoft.com/office/drawing/2014/main" id="{AD5198F5-4F88-447E-9DC2-A8FF2EEC6614}"/>
              </a:ext>
            </a:extLst>
          </p:cNvPr>
          <p:cNvSpPr txBox="1"/>
          <p:nvPr/>
        </p:nvSpPr>
        <p:spPr>
          <a:xfrm>
            <a:off x="1391385" y="3703938"/>
            <a:ext cx="3313045" cy="5347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5400" dirty="0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01. </a:t>
            </a:r>
            <a:r>
              <a:rPr lang="ko-KR" altLang="en-US" sz="5400" dirty="0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개요</a:t>
            </a:r>
            <a:endParaRPr lang="en-US" sz="5400" dirty="0">
              <a:solidFill>
                <a:srgbClr val="1D2A3A"/>
              </a:solidFill>
              <a:latin typeface="210 밀레니얼 Light"/>
              <a:ea typeface="210 밀레니얼 Light"/>
              <a:cs typeface="210 밀레니얼 Light"/>
              <a:sym typeface="210 밀레니얼 Light"/>
            </a:endParaRPr>
          </a:p>
        </p:txBody>
      </p:sp>
      <p:sp>
        <p:nvSpPr>
          <p:cNvPr id="54" name="TextBox 34">
            <a:extLst>
              <a:ext uri="{FF2B5EF4-FFF2-40B4-BE49-F238E27FC236}">
                <a16:creationId xmlns:a16="http://schemas.microsoft.com/office/drawing/2014/main" id="{D8C6823F-474D-4879-8A40-7E393B1BEFB2}"/>
              </a:ext>
            </a:extLst>
          </p:cNvPr>
          <p:cNvSpPr txBox="1"/>
          <p:nvPr/>
        </p:nvSpPr>
        <p:spPr>
          <a:xfrm>
            <a:off x="7030231" y="3703939"/>
            <a:ext cx="3313045" cy="5347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5400" dirty="0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02. </a:t>
            </a:r>
            <a:r>
              <a:rPr lang="ko-KR" altLang="en-US" sz="5400" dirty="0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기획</a:t>
            </a:r>
            <a:endParaRPr lang="en-US" sz="5400" dirty="0">
              <a:solidFill>
                <a:srgbClr val="1D2A3A"/>
              </a:solidFill>
              <a:latin typeface="210 밀레니얼 Light"/>
              <a:ea typeface="210 밀레니얼 Light"/>
              <a:cs typeface="210 밀레니얼 Light"/>
              <a:sym typeface="210 밀레니얼 Light"/>
            </a:endParaRPr>
          </a:p>
        </p:txBody>
      </p:sp>
      <p:sp>
        <p:nvSpPr>
          <p:cNvPr id="55" name="TextBox 33">
            <a:extLst>
              <a:ext uri="{FF2B5EF4-FFF2-40B4-BE49-F238E27FC236}">
                <a16:creationId xmlns:a16="http://schemas.microsoft.com/office/drawing/2014/main" id="{3F21BBF7-F682-4916-B69F-ADAD33D37384}"/>
              </a:ext>
            </a:extLst>
          </p:cNvPr>
          <p:cNvSpPr txBox="1"/>
          <p:nvPr/>
        </p:nvSpPr>
        <p:spPr>
          <a:xfrm>
            <a:off x="7822798" y="4837616"/>
            <a:ext cx="6770628" cy="4442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210 디딤고딕"/>
                <a:sym typeface="210 디딤고딕"/>
              </a:rPr>
              <a:t>- </a:t>
            </a:r>
            <a:r>
              <a:rPr lang="ko-KR" altLang="en-US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210 디딤고딕"/>
                <a:sym typeface="210 디딤고딕"/>
              </a:rPr>
              <a:t>서비스 구성도</a:t>
            </a:r>
            <a:endParaRPr lang="en-US" sz="3200" dirty="0">
              <a:solidFill>
                <a:schemeClr val="tx1">
                  <a:lumMod val="95000"/>
                  <a:lumOff val="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210 디딤고딕"/>
              <a:sym typeface="210 디딤고딕"/>
            </a:endParaRPr>
          </a:p>
        </p:txBody>
      </p:sp>
      <p:sp>
        <p:nvSpPr>
          <p:cNvPr id="57" name="TextBox 33">
            <a:extLst>
              <a:ext uri="{FF2B5EF4-FFF2-40B4-BE49-F238E27FC236}">
                <a16:creationId xmlns:a16="http://schemas.microsoft.com/office/drawing/2014/main" id="{93EEADB9-048B-47F4-A5F2-CE5942114E1A}"/>
              </a:ext>
            </a:extLst>
          </p:cNvPr>
          <p:cNvSpPr txBox="1"/>
          <p:nvPr/>
        </p:nvSpPr>
        <p:spPr>
          <a:xfrm>
            <a:off x="7822798" y="5685139"/>
            <a:ext cx="6770628" cy="4442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210 디딤고딕"/>
                <a:sym typeface="210 디딤고딕"/>
              </a:rPr>
              <a:t>- </a:t>
            </a:r>
            <a:r>
              <a:rPr lang="ko-KR" altLang="en-US" sz="3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210 디딤고딕"/>
                <a:sym typeface="210 디딤고딕"/>
              </a:rPr>
              <a:t>유즈케이스</a:t>
            </a:r>
            <a:r>
              <a:rPr lang="ko-KR" altLang="en-US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210 디딤고딕"/>
                <a:sym typeface="210 디딤고딕"/>
              </a:rPr>
              <a:t> </a:t>
            </a:r>
            <a:endParaRPr lang="en-US" sz="3200" dirty="0">
              <a:solidFill>
                <a:schemeClr val="tx1">
                  <a:lumMod val="95000"/>
                  <a:lumOff val="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210 디딤고딕"/>
              <a:sym typeface="210 디딤고딕"/>
            </a:endParaRPr>
          </a:p>
        </p:txBody>
      </p:sp>
      <p:sp>
        <p:nvSpPr>
          <p:cNvPr id="58" name="TextBox 33">
            <a:extLst>
              <a:ext uri="{FF2B5EF4-FFF2-40B4-BE49-F238E27FC236}">
                <a16:creationId xmlns:a16="http://schemas.microsoft.com/office/drawing/2014/main" id="{0EC8DE0C-21AA-41D0-BDC2-691E96860444}"/>
              </a:ext>
            </a:extLst>
          </p:cNvPr>
          <p:cNvSpPr txBox="1"/>
          <p:nvPr/>
        </p:nvSpPr>
        <p:spPr>
          <a:xfrm>
            <a:off x="7822798" y="6586278"/>
            <a:ext cx="6770628" cy="4442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210 디딤고딕"/>
                <a:sym typeface="210 디딤고딕"/>
              </a:rPr>
              <a:t>- </a:t>
            </a:r>
            <a:r>
              <a:rPr lang="ko-KR" altLang="en-US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210 디딤고딕"/>
                <a:sym typeface="210 디딤고딕"/>
              </a:rPr>
              <a:t>화면 설계서 </a:t>
            </a:r>
            <a:endParaRPr lang="en-US" sz="3200" dirty="0">
              <a:solidFill>
                <a:schemeClr val="tx1">
                  <a:lumMod val="95000"/>
                  <a:lumOff val="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210 디딤고딕"/>
              <a:sym typeface="210 디딤고딕"/>
            </a:endParaRPr>
          </a:p>
        </p:txBody>
      </p:sp>
      <p:sp>
        <p:nvSpPr>
          <p:cNvPr id="59" name="TextBox 34">
            <a:extLst>
              <a:ext uri="{FF2B5EF4-FFF2-40B4-BE49-F238E27FC236}">
                <a16:creationId xmlns:a16="http://schemas.microsoft.com/office/drawing/2014/main" id="{7105463C-ABAF-4E9F-9898-031A2F4D2900}"/>
              </a:ext>
            </a:extLst>
          </p:cNvPr>
          <p:cNvSpPr txBox="1"/>
          <p:nvPr/>
        </p:nvSpPr>
        <p:spPr>
          <a:xfrm>
            <a:off x="12669078" y="3703937"/>
            <a:ext cx="3313045" cy="5347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5400" dirty="0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03. </a:t>
            </a:r>
            <a:r>
              <a:rPr lang="ko-KR" altLang="en-US" sz="5400" dirty="0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개발</a:t>
            </a:r>
            <a:endParaRPr lang="en-US" sz="5400" dirty="0">
              <a:solidFill>
                <a:srgbClr val="1D2A3A"/>
              </a:solidFill>
              <a:latin typeface="210 밀레니얼 Light"/>
              <a:ea typeface="210 밀레니얼 Light"/>
              <a:cs typeface="210 밀레니얼 Light"/>
              <a:sym typeface="210 밀레니얼 Light"/>
            </a:endParaRPr>
          </a:p>
        </p:txBody>
      </p:sp>
      <p:sp>
        <p:nvSpPr>
          <p:cNvPr id="60" name="TextBox 33">
            <a:extLst>
              <a:ext uri="{FF2B5EF4-FFF2-40B4-BE49-F238E27FC236}">
                <a16:creationId xmlns:a16="http://schemas.microsoft.com/office/drawing/2014/main" id="{077F9F95-FBFB-4C33-9203-4B9CB1DFB852}"/>
              </a:ext>
            </a:extLst>
          </p:cNvPr>
          <p:cNvSpPr txBox="1"/>
          <p:nvPr/>
        </p:nvSpPr>
        <p:spPr>
          <a:xfrm>
            <a:off x="13487400" y="4837616"/>
            <a:ext cx="4267200" cy="4442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210 디딤고딕"/>
                <a:sym typeface="210 디딤고딕"/>
              </a:rPr>
              <a:t>- </a:t>
            </a:r>
            <a:r>
              <a:rPr lang="ko-KR" altLang="en-US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210 디딤고딕"/>
                <a:sym typeface="210 디딤고딕"/>
              </a:rPr>
              <a:t>데이터베이스</a:t>
            </a:r>
            <a:endParaRPr lang="en-US" sz="3200" dirty="0">
              <a:solidFill>
                <a:schemeClr val="tx1">
                  <a:lumMod val="95000"/>
                  <a:lumOff val="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210 디딤고딕"/>
              <a:sym typeface="210 디딤고딕"/>
            </a:endParaRPr>
          </a:p>
        </p:txBody>
      </p:sp>
      <p:sp>
        <p:nvSpPr>
          <p:cNvPr id="62" name="TextBox 33">
            <a:extLst>
              <a:ext uri="{FF2B5EF4-FFF2-40B4-BE49-F238E27FC236}">
                <a16:creationId xmlns:a16="http://schemas.microsoft.com/office/drawing/2014/main" id="{47B407EE-B741-4120-9266-3E0D01FB8484}"/>
              </a:ext>
            </a:extLst>
          </p:cNvPr>
          <p:cNvSpPr txBox="1"/>
          <p:nvPr/>
        </p:nvSpPr>
        <p:spPr>
          <a:xfrm>
            <a:off x="13487400" y="5694069"/>
            <a:ext cx="3886200" cy="4442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210 디딤고딕"/>
                <a:sym typeface="210 디딤고딕"/>
              </a:rPr>
              <a:t>- </a:t>
            </a:r>
            <a:r>
              <a:rPr lang="ko-KR" altLang="en-US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210 디딤고딕"/>
                <a:sym typeface="210 디딤고딕"/>
              </a:rPr>
              <a:t>디렉토리</a:t>
            </a:r>
            <a:endParaRPr lang="en-US" sz="3200" dirty="0">
              <a:solidFill>
                <a:schemeClr val="tx1">
                  <a:lumMod val="95000"/>
                  <a:lumOff val="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210 디딤고딕"/>
              <a:sym typeface="210 디딤고딕"/>
            </a:endParaRPr>
          </a:p>
        </p:txBody>
      </p:sp>
      <p:sp>
        <p:nvSpPr>
          <p:cNvPr id="63" name="TextBox 33">
            <a:extLst>
              <a:ext uri="{FF2B5EF4-FFF2-40B4-BE49-F238E27FC236}">
                <a16:creationId xmlns:a16="http://schemas.microsoft.com/office/drawing/2014/main" id="{E741D2FF-6D9E-436F-ABCB-189F9A614208}"/>
              </a:ext>
            </a:extLst>
          </p:cNvPr>
          <p:cNvSpPr txBox="1"/>
          <p:nvPr/>
        </p:nvSpPr>
        <p:spPr>
          <a:xfrm>
            <a:off x="13487400" y="7442410"/>
            <a:ext cx="3733800" cy="4442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210 디딤고딕"/>
                <a:sym typeface="210 디딤고딕"/>
              </a:rPr>
              <a:t>- </a:t>
            </a:r>
            <a:r>
              <a:rPr lang="ko-KR" altLang="en-US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210 디딤고딕"/>
                <a:sym typeface="210 디딤고딕"/>
              </a:rPr>
              <a:t>화면 시연</a:t>
            </a:r>
            <a:endParaRPr lang="en-US" sz="3200" dirty="0">
              <a:solidFill>
                <a:schemeClr val="tx1">
                  <a:lumMod val="95000"/>
                  <a:lumOff val="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210 디딤고딕"/>
              <a:sym typeface="210 디딤고딕"/>
            </a:endParaRPr>
          </a:p>
        </p:txBody>
      </p:sp>
      <p:sp>
        <p:nvSpPr>
          <p:cNvPr id="64" name="AutoShape 7">
            <a:extLst>
              <a:ext uri="{FF2B5EF4-FFF2-40B4-BE49-F238E27FC236}">
                <a16:creationId xmlns:a16="http://schemas.microsoft.com/office/drawing/2014/main" id="{A2CA8C2F-5FCA-4A5B-935C-2AE70288B1C8}"/>
              </a:ext>
            </a:extLst>
          </p:cNvPr>
          <p:cNvSpPr/>
          <p:nvPr/>
        </p:nvSpPr>
        <p:spPr>
          <a:xfrm flipV="1">
            <a:off x="10343276" y="1083621"/>
            <a:ext cx="7944724" cy="6199"/>
          </a:xfrm>
          <a:prstGeom prst="line">
            <a:avLst/>
          </a:prstGeom>
          <a:ln w="19050" cap="flat">
            <a:solidFill>
              <a:srgbClr val="3087B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8" name="AutoShape 7">
            <a:extLst>
              <a:ext uri="{FF2B5EF4-FFF2-40B4-BE49-F238E27FC236}">
                <a16:creationId xmlns:a16="http://schemas.microsoft.com/office/drawing/2014/main" id="{52DF1F13-9609-45D9-9C9B-3A5DD219EBB9}"/>
              </a:ext>
            </a:extLst>
          </p:cNvPr>
          <p:cNvSpPr/>
          <p:nvPr/>
        </p:nvSpPr>
        <p:spPr>
          <a:xfrm flipV="1">
            <a:off x="0" y="1083620"/>
            <a:ext cx="7944724" cy="10412"/>
          </a:xfrm>
          <a:prstGeom prst="line">
            <a:avLst/>
          </a:prstGeom>
          <a:ln w="19050" cap="flat">
            <a:solidFill>
              <a:srgbClr val="3087B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9" name="TextBox 33">
            <a:extLst>
              <a:ext uri="{FF2B5EF4-FFF2-40B4-BE49-F238E27FC236}">
                <a16:creationId xmlns:a16="http://schemas.microsoft.com/office/drawing/2014/main" id="{60A429E6-B3B4-4EAF-AED4-F9018D90697F}"/>
              </a:ext>
            </a:extLst>
          </p:cNvPr>
          <p:cNvSpPr txBox="1"/>
          <p:nvPr/>
        </p:nvSpPr>
        <p:spPr>
          <a:xfrm>
            <a:off x="13487400" y="6545419"/>
            <a:ext cx="3886200" cy="4442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210 디딤고딕"/>
                <a:sym typeface="210 디딤고딕"/>
              </a:rPr>
              <a:t>- </a:t>
            </a:r>
            <a:r>
              <a:rPr lang="ko-KR" altLang="en-US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210 디딤고딕"/>
                <a:sym typeface="210 디딤고딕"/>
              </a:rPr>
              <a:t>구현 기능</a:t>
            </a:r>
            <a:endParaRPr lang="en-US" sz="3200" dirty="0">
              <a:solidFill>
                <a:schemeClr val="tx1">
                  <a:lumMod val="95000"/>
                  <a:lumOff val="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210 디딤고딕"/>
              <a:sym typeface="210 디딤고딕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69F7A04-88B2-4271-9ADC-4436079B7E9B}"/>
              </a:ext>
            </a:extLst>
          </p:cNvPr>
          <p:cNvSpPr/>
          <p:nvPr/>
        </p:nvSpPr>
        <p:spPr>
          <a:xfrm>
            <a:off x="17579009" y="9715500"/>
            <a:ext cx="685800" cy="3809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191">
            <a:extLst>
              <a:ext uri="{FF2B5EF4-FFF2-40B4-BE49-F238E27FC236}">
                <a16:creationId xmlns:a16="http://schemas.microsoft.com/office/drawing/2014/main" id="{CCF1310E-8E1F-4DD5-9C9A-237A68EF11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296362" y="315114"/>
            <a:ext cx="323850" cy="216693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</a:rPr>
              <a:t>10</a:t>
            </a:r>
          </a:p>
        </p:txBody>
      </p:sp>
      <p:sp>
        <p:nvSpPr>
          <p:cNvPr id="40" name="Rectangle 191">
            <a:extLst>
              <a:ext uri="{FF2B5EF4-FFF2-40B4-BE49-F238E27FC236}">
                <a16:creationId xmlns:a16="http://schemas.microsoft.com/office/drawing/2014/main" id="{5FA727F1-6ABF-4C18-97BF-7C059D7A37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83228" y="329955"/>
            <a:ext cx="323850" cy="216693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</a:rPr>
              <a:t>11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E4F74CA-3140-481A-AF9C-FA0E5DEC27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6" name="Rectangle 191">
            <a:extLst>
              <a:ext uri="{FF2B5EF4-FFF2-40B4-BE49-F238E27FC236}">
                <a16:creationId xmlns:a16="http://schemas.microsoft.com/office/drawing/2014/main" id="{6CF7230F-8C3C-4FAA-A592-F486B30F8E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30999" y="194649"/>
            <a:ext cx="323850" cy="216693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7" name="Rectangle 191">
            <a:extLst>
              <a:ext uri="{FF2B5EF4-FFF2-40B4-BE49-F238E27FC236}">
                <a16:creationId xmlns:a16="http://schemas.microsoft.com/office/drawing/2014/main" id="{8CDC9F7D-D8C0-4B6D-AF10-CAE68331E8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80059" y="203220"/>
            <a:ext cx="323850" cy="216693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29" name="Rectangle 191">
            <a:extLst>
              <a:ext uri="{FF2B5EF4-FFF2-40B4-BE49-F238E27FC236}">
                <a16:creationId xmlns:a16="http://schemas.microsoft.com/office/drawing/2014/main" id="{14B2C26E-44DD-46E2-ABC4-08D14E79B4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50546" y="194649"/>
            <a:ext cx="323850" cy="216693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30" name="Rectangle 191">
            <a:extLst>
              <a:ext uri="{FF2B5EF4-FFF2-40B4-BE49-F238E27FC236}">
                <a16:creationId xmlns:a16="http://schemas.microsoft.com/office/drawing/2014/main" id="{BDAE5494-15E8-4136-AD24-D3AA5EF3ED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02913" y="206768"/>
            <a:ext cx="323850" cy="216693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31" name="Rectangle 191">
            <a:extLst>
              <a:ext uri="{FF2B5EF4-FFF2-40B4-BE49-F238E27FC236}">
                <a16:creationId xmlns:a16="http://schemas.microsoft.com/office/drawing/2014/main" id="{6D89BB1C-19DF-473F-ACA4-B97FA0E4F9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731430" y="194649"/>
            <a:ext cx="323850" cy="216693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32" name="Rectangle 191">
            <a:extLst>
              <a:ext uri="{FF2B5EF4-FFF2-40B4-BE49-F238E27FC236}">
                <a16:creationId xmlns:a16="http://schemas.microsoft.com/office/drawing/2014/main" id="{75763CC6-AE27-4C4C-88E1-5A4A35445A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70664" y="214521"/>
            <a:ext cx="323850" cy="216693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33" name="Rectangle 191">
            <a:extLst>
              <a:ext uri="{FF2B5EF4-FFF2-40B4-BE49-F238E27FC236}">
                <a16:creationId xmlns:a16="http://schemas.microsoft.com/office/drawing/2014/main" id="{1CC3D249-0A67-4FAB-983E-FD9705BF73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407580" y="4704419"/>
            <a:ext cx="323850" cy="216693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</a:rPr>
              <a:t>8</a:t>
            </a:r>
          </a:p>
        </p:txBody>
      </p:sp>
      <p:sp>
        <p:nvSpPr>
          <p:cNvPr id="35" name="Rectangle 191">
            <a:extLst>
              <a:ext uri="{FF2B5EF4-FFF2-40B4-BE49-F238E27FC236}">
                <a16:creationId xmlns:a16="http://schemas.microsoft.com/office/drawing/2014/main" id="{6B78760C-ED54-46A7-BE40-F78590CDA7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08739" y="4326516"/>
            <a:ext cx="323850" cy="216694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36" name="Rectangle 191">
            <a:extLst>
              <a:ext uri="{FF2B5EF4-FFF2-40B4-BE49-F238E27FC236}">
                <a16:creationId xmlns:a16="http://schemas.microsoft.com/office/drawing/2014/main" id="{99D01364-CD92-47B5-8D5C-14776C3DDA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699638" y="438302"/>
            <a:ext cx="323850" cy="216693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</a:rPr>
              <a:t>9</a:t>
            </a:r>
          </a:p>
        </p:txBody>
      </p:sp>
      <p:sp>
        <p:nvSpPr>
          <p:cNvPr id="37" name="Rectangle 191">
            <a:extLst>
              <a:ext uri="{FF2B5EF4-FFF2-40B4-BE49-F238E27FC236}">
                <a16:creationId xmlns:a16="http://schemas.microsoft.com/office/drawing/2014/main" id="{30902BE7-8BF8-41E8-B910-3EE86AE2AB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66648" y="438302"/>
            <a:ext cx="323850" cy="216693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</a:rPr>
              <a:t>10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92F8A75-1CA6-4133-A957-384D2CD6490E}"/>
              </a:ext>
            </a:extLst>
          </p:cNvPr>
          <p:cNvSpPr/>
          <p:nvPr/>
        </p:nvSpPr>
        <p:spPr>
          <a:xfrm>
            <a:off x="7180060" y="531807"/>
            <a:ext cx="1162793" cy="6132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B145084-9CB0-454A-9E27-01950D792522}"/>
              </a:ext>
            </a:extLst>
          </p:cNvPr>
          <p:cNvSpPr/>
          <p:nvPr/>
        </p:nvSpPr>
        <p:spPr>
          <a:xfrm>
            <a:off x="5259439" y="1247514"/>
            <a:ext cx="5004033" cy="12457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50" dirty="0">
                <a:solidFill>
                  <a:schemeClr val="bg1"/>
                </a:solidFill>
              </a:rPr>
              <a:t>3</a:t>
            </a:r>
            <a:r>
              <a:rPr lang="ko-KR" altLang="en-US" sz="1650" dirty="0">
                <a:solidFill>
                  <a:schemeClr val="bg1"/>
                </a:solidFill>
              </a:rPr>
              <a:t>번 자리에는</a:t>
            </a:r>
            <a:endParaRPr lang="en-US" altLang="ko-KR" sz="1650" dirty="0">
              <a:solidFill>
                <a:schemeClr val="bg1"/>
              </a:solidFill>
            </a:endParaRPr>
          </a:p>
          <a:p>
            <a:pPr algn="ctr"/>
            <a:r>
              <a:rPr lang="ko-KR" altLang="en-US" sz="1650" dirty="0">
                <a:solidFill>
                  <a:schemeClr val="bg1"/>
                </a:solidFill>
              </a:rPr>
              <a:t>학생으로 로그인 시 출결 정보가 보이고</a:t>
            </a:r>
            <a:endParaRPr lang="en-US" altLang="ko-KR" sz="1650" dirty="0">
              <a:solidFill>
                <a:schemeClr val="bg1"/>
              </a:solidFill>
            </a:endParaRPr>
          </a:p>
          <a:p>
            <a:pPr algn="ctr"/>
            <a:r>
              <a:rPr lang="ko-KR" altLang="en-US" sz="1650" dirty="0">
                <a:solidFill>
                  <a:schemeClr val="bg1"/>
                </a:solidFill>
              </a:rPr>
              <a:t>강사 로그인 시 </a:t>
            </a:r>
            <a:r>
              <a:rPr lang="ko-KR" altLang="en-US" sz="1650" dirty="0" err="1">
                <a:solidFill>
                  <a:schemeClr val="bg1"/>
                </a:solidFill>
              </a:rPr>
              <a:t>출결관리</a:t>
            </a:r>
            <a:r>
              <a:rPr lang="ko-KR" altLang="en-US" sz="1650" dirty="0">
                <a:solidFill>
                  <a:schemeClr val="bg1"/>
                </a:solidFill>
              </a:rPr>
              <a:t> 출력</a:t>
            </a:r>
            <a:endParaRPr lang="en-US" altLang="ko-KR" sz="1650" dirty="0">
              <a:solidFill>
                <a:schemeClr val="bg1"/>
              </a:solidFill>
            </a:endParaRPr>
          </a:p>
          <a:p>
            <a:pPr algn="ctr"/>
            <a:r>
              <a:rPr lang="ko-KR" altLang="en-US" sz="1650" dirty="0" err="1">
                <a:solidFill>
                  <a:schemeClr val="bg1"/>
                </a:solidFill>
              </a:rPr>
              <a:t>어드민</a:t>
            </a:r>
            <a:r>
              <a:rPr lang="ko-KR" altLang="en-US" sz="1650" dirty="0">
                <a:solidFill>
                  <a:schemeClr val="bg1"/>
                </a:solidFill>
              </a:rPr>
              <a:t> 로그인 시 권한변경이 출력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4D1F535-D5F1-4566-BB85-FA1066326AF3}"/>
              </a:ext>
            </a:extLst>
          </p:cNvPr>
          <p:cNvSpPr/>
          <p:nvPr/>
        </p:nvSpPr>
        <p:spPr>
          <a:xfrm>
            <a:off x="13461727" y="23310"/>
            <a:ext cx="1621070" cy="6132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13627BB-0964-4559-8A38-BC4DBFC53CC6}"/>
              </a:ext>
            </a:extLst>
          </p:cNvPr>
          <p:cNvSpPr/>
          <p:nvPr/>
        </p:nvSpPr>
        <p:spPr>
          <a:xfrm>
            <a:off x="14079652" y="452131"/>
            <a:ext cx="3403007" cy="7953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50" dirty="0">
                <a:solidFill>
                  <a:schemeClr val="bg1"/>
                </a:solidFill>
              </a:rPr>
              <a:t>로그인 시 </a:t>
            </a:r>
            <a:endParaRPr lang="en-US" altLang="ko-KR" sz="1650" dirty="0">
              <a:solidFill>
                <a:schemeClr val="bg1"/>
              </a:solidFill>
            </a:endParaRPr>
          </a:p>
          <a:p>
            <a:pPr algn="ctr"/>
            <a:r>
              <a:rPr lang="ko-KR" altLang="en-US" sz="1650" dirty="0">
                <a:solidFill>
                  <a:schemeClr val="bg1"/>
                </a:solidFill>
              </a:rPr>
              <a:t>로그아웃 </a:t>
            </a:r>
            <a:r>
              <a:rPr lang="en-US" altLang="ko-KR" sz="1650" dirty="0">
                <a:solidFill>
                  <a:schemeClr val="bg1"/>
                </a:solidFill>
              </a:rPr>
              <a:t>| </a:t>
            </a:r>
            <a:r>
              <a:rPr lang="ko-KR" altLang="en-US" sz="1650" dirty="0">
                <a:solidFill>
                  <a:schemeClr val="bg1"/>
                </a:solidFill>
              </a:rPr>
              <a:t>마이페이지로 변경</a:t>
            </a:r>
          </a:p>
        </p:txBody>
      </p:sp>
      <p:graphicFrame>
        <p:nvGraphicFramePr>
          <p:cNvPr id="19" name="Group 399">
            <a:extLst>
              <a:ext uri="{FF2B5EF4-FFF2-40B4-BE49-F238E27FC236}">
                <a16:creationId xmlns:a16="http://schemas.microsoft.com/office/drawing/2014/main" id="{B4554F2C-32C2-4C16-BD3D-D88AB8598C92}"/>
              </a:ext>
            </a:extLst>
          </p:cNvPr>
          <p:cNvGraphicFramePr>
            <a:graphicFrameLocks noGrp="1"/>
          </p:cNvGraphicFramePr>
          <p:nvPr/>
        </p:nvGraphicFramePr>
        <p:xfrm>
          <a:off x="14661357" y="1666613"/>
          <a:ext cx="3626643" cy="3428280"/>
        </p:xfrm>
        <a:graphic>
          <a:graphicData uri="http://schemas.openxmlformats.org/drawingml/2006/table">
            <a:tbl>
              <a:tblPr/>
              <a:tblGrid>
                <a:gridCol w="350043">
                  <a:extLst>
                    <a:ext uri="{9D8B030D-6E8A-4147-A177-3AD203B41FA5}">
                      <a16:colId xmlns:a16="http://schemas.microsoft.com/office/drawing/2014/main" val="1561365445"/>
                    </a:ext>
                  </a:extLst>
                </a:gridCol>
                <a:gridCol w="3276600">
                  <a:extLst>
                    <a:ext uri="{9D8B030D-6E8A-4147-A177-3AD203B41FA5}">
                      <a16:colId xmlns:a16="http://schemas.microsoft.com/office/drawing/2014/main" val="3488862550"/>
                    </a:ext>
                  </a:extLst>
                </a:gridCol>
              </a:tblGrid>
              <a:tr h="336600">
                <a:tc gridSpan="2">
                  <a:txBody>
                    <a:bodyPr/>
                    <a:lstStyle>
                      <a:lvl1pPr defTabSz="703263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defTabSz="703263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defTabSz="703263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defTabSz="703263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defTabSz="703263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7032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7032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7032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7032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□ DESCRIPTION □</a:t>
                      </a:r>
                    </a:p>
                  </a:txBody>
                  <a:tcPr marL="54000" marR="54000" marT="54000" marB="54000"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4567736"/>
                  </a:ext>
                </a:extLst>
              </a:tr>
              <a:tr h="290880">
                <a:tc>
                  <a:txBody>
                    <a:bodyPr/>
                    <a:lstStyle>
                      <a:lvl1pPr defTabSz="703263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defTabSz="703263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defTabSz="703263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defTabSz="703263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defTabSz="703263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7032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7032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7032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7032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1</a:t>
                      </a: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 defTabSz="703263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defTabSz="703263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defTabSz="703263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defTabSz="703263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defTabSz="703263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7032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7032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7032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7032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메인 페이지 이동</a:t>
                      </a: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5999576"/>
                  </a:ext>
                </a:extLst>
              </a:tr>
              <a:tr h="290880">
                <a:tc>
                  <a:txBody>
                    <a:bodyPr/>
                    <a:lstStyle>
                      <a:lvl1pPr defTabSz="703263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defTabSz="703263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defTabSz="703263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defTabSz="703263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defTabSz="703263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7032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7032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7032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7032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2</a:t>
                      </a: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 defTabSz="703263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defTabSz="703263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defTabSz="703263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defTabSz="703263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defTabSz="703263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7032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7032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7032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7032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수강신청 페이지로 이동</a:t>
                      </a: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2607050"/>
                  </a:ext>
                </a:extLst>
              </a:tr>
              <a:tr h="473760">
                <a:tc>
                  <a:txBody>
                    <a:bodyPr/>
                    <a:lstStyle>
                      <a:lvl1pPr defTabSz="703263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defTabSz="703263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defTabSz="703263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defTabSz="703263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defTabSz="703263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7032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7032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7032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7032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3</a:t>
                      </a: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 defTabSz="703263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defTabSz="703263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defTabSz="703263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defTabSz="703263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defTabSz="703263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7032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7032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7032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7032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Admin</a:t>
                      </a:r>
                      <a:r>
                        <a:rPr kumimoji="1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일 경우</a:t>
                      </a:r>
                      <a:r>
                        <a:rPr kumimoji="1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(</a:t>
                      </a:r>
                      <a:r>
                        <a:rPr kumimoji="1" lang="ko-KR" altLang="en-US" sz="1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출결관리</a:t>
                      </a:r>
                      <a:r>
                        <a:rPr kumimoji="1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) </a:t>
                      </a:r>
                      <a:r>
                        <a:rPr kumimoji="1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회원 일 경우</a:t>
                      </a:r>
                      <a:r>
                        <a:rPr kumimoji="1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(</a:t>
                      </a:r>
                      <a:r>
                        <a:rPr kumimoji="1" lang="ko-KR" altLang="en-US" sz="1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출결정보</a:t>
                      </a:r>
                      <a:r>
                        <a:rPr kumimoji="1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)</a:t>
                      </a:r>
                      <a:r>
                        <a:rPr kumimoji="1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로 이동</a:t>
                      </a: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7587959"/>
                  </a:ext>
                </a:extLst>
              </a:tr>
              <a:tr h="290880">
                <a:tc>
                  <a:txBody>
                    <a:bodyPr/>
                    <a:lstStyle>
                      <a:lvl1pPr defTabSz="703263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defTabSz="703263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defTabSz="703263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defTabSz="703263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defTabSz="703263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7032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7032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7032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7032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4</a:t>
                      </a: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 defTabSz="703263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defTabSz="703263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defTabSz="703263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defTabSz="703263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defTabSz="703263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7032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7032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7032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7032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공지사항 목록으로 이동</a:t>
                      </a: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5154020"/>
                  </a:ext>
                </a:extLst>
              </a:tr>
              <a:tr h="290880">
                <a:tc>
                  <a:txBody>
                    <a:bodyPr/>
                    <a:lstStyle>
                      <a:lvl1pPr defTabSz="703263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defTabSz="703263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defTabSz="703263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defTabSz="703263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defTabSz="703263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7032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7032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7032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7032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5</a:t>
                      </a: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 defTabSz="703263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defTabSz="703263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defTabSz="703263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defTabSz="703263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defTabSz="703263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7032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7032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7032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7032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QnA</a:t>
                      </a:r>
                      <a:r>
                        <a:rPr kumimoji="1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 게시판으로 이동</a:t>
                      </a: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8411325"/>
                  </a:ext>
                </a:extLst>
              </a:tr>
              <a:tr h="290880">
                <a:tc>
                  <a:txBody>
                    <a:bodyPr/>
                    <a:lstStyle>
                      <a:lvl1pPr defTabSz="703263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defTabSz="703263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defTabSz="703263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defTabSz="703263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defTabSz="703263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7032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7032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7032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7032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6</a:t>
                      </a: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 defTabSz="703263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defTabSz="703263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defTabSz="703263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defTabSz="703263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defTabSz="703263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7032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7032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7032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7032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자료실 게시판으로 이동</a:t>
                      </a: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6355770"/>
                  </a:ext>
                </a:extLst>
              </a:tr>
              <a:tr h="290880">
                <a:tc>
                  <a:txBody>
                    <a:bodyPr/>
                    <a:lstStyle>
                      <a:lvl1pPr defTabSz="703263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defTabSz="703263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defTabSz="703263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defTabSz="703263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defTabSz="703263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7032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7032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7032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7032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7</a:t>
                      </a: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 defTabSz="703263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defTabSz="703263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defTabSz="703263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defTabSz="703263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defTabSz="703263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7032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7032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7032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7032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제목 및 내용 검색 조건 체크</a:t>
                      </a: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2139490"/>
                  </a:ext>
                </a:extLst>
              </a:tr>
              <a:tr h="290880">
                <a:tc>
                  <a:txBody>
                    <a:bodyPr/>
                    <a:lstStyle/>
                    <a:p>
                      <a:pPr marL="0" marR="0" lvl="0" indent="0" algn="ctr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8</a:t>
                      </a: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검색결과 리스트로 이동</a:t>
                      </a: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4032535"/>
                  </a:ext>
                </a:extLst>
              </a:tr>
              <a:tr h="290880">
                <a:tc>
                  <a:txBody>
                    <a:bodyPr/>
                    <a:lstStyle/>
                    <a:p>
                      <a:pPr marL="0" marR="0" lvl="0" indent="0" algn="ctr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9</a:t>
                      </a: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로그인 페이지로 이동</a:t>
                      </a: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4415013"/>
                  </a:ext>
                </a:extLst>
              </a:tr>
              <a:tr h="290880">
                <a:tc>
                  <a:txBody>
                    <a:bodyPr/>
                    <a:lstStyle/>
                    <a:p>
                      <a:pPr marL="0" marR="0" lvl="0" indent="0" algn="ctr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10</a:t>
                      </a: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회원가입 페이지로 이동</a:t>
                      </a: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5105928"/>
                  </a:ext>
                </a:extLst>
              </a:tr>
            </a:tbl>
          </a:graphicData>
        </a:graphic>
      </p:graphicFrame>
      <p:sp>
        <p:nvSpPr>
          <p:cNvPr id="20" name="직사각형 19">
            <a:extLst>
              <a:ext uri="{FF2B5EF4-FFF2-40B4-BE49-F238E27FC236}">
                <a16:creationId xmlns:a16="http://schemas.microsoft.com/office/drawing/2014/main" id="{CF8F192B-436E-4B77-B594-5200AA128416}"/>
              </a:ext>
            </a:extLst>
          </p:cNvPr>
          <p:cNvSpPr/>
          <p:nvPr/>
        </p:nvSpPr>
        <p:spPr>
          <a:xfrm>
            <a:off x="14661357" y="5192109"/>
            <a:ext cx="3626643" cy="7927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700" dirty="0" err="1">
                <a:solidFill>
                  <a:schemeClr val="bg1"/>
                </a:solidFill>
              </a:rPr>
              <a:t>메인페이지</a:t>
            </a:r>
            <a:r>
              <a:rPr lang="ko-KR" altLang="en-US" sz="2700" dirty="0">
                <a:solidFill>
                  <a:schemeClr val="bg1"/>
                </a:solidFill>
              </a:rPr>
              <a:t> </a:t>
            </a:r>
            <a:r>
              <a:rPr lang="en-US" altLang="ko-KR" sz="2700" dirty="0">
                <a:solidFill>
                  <a:schemeClr val="bg1"/>
                </a:solidFill>
              </a:rPr>
              <a:t>1</a:t>
            </a:r>
            <a:endParaRPr lang="ko-KR" altLang="en-US" sz="2700" dirty="0">
              <a:solidFill>
                <a:schemeClr val="bg1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C1C40FD-9511-4F3C-A289-47F579FEA4E6}"/>
              </a:ext>
            </a:extLst>
          </p:cNvPr>
          <p:cNvSpPr/>
          <p:nvPr/>
        </p:nvSpPr>
        <p:spPr>
          <a:xfrm>
            <a:off x="17579009" y="9715500"/>
            <a:ext cx="685800" cy="3809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20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817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3E2C834-D04C-421D-B892-E8251A240C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19" name="Rectangle 191">
            <a:extLst>
              <a:ext uri="{FF2B5EF4-FFF2-40B4-BE49-F238E27FC236}">
                <a16:creationId xmlns:a16="http://schemas.microsoft.com/office/drawing/2014/main" id="{32E95598-ADE0-4379-979E-E752D3A603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1800" y="3055539"/>
            <a:ext cx="323850" cy="216693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1" name="Rectangle 191">
            <a:extLst>
              <a:ext uri="{FF2B5EF4-FFF2-40B4-BE49-F238E27FC236}">
                <a16:creationId xmlns:a16="http://schemas.microsoft.com/office/drawing/2014/main" id="{4483F0EF-179B-4A27-922C-D3C2A243CA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03474" y="1880574"/>
            <a:ext cx="323850" cy="216693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</a:rPr>
              <a:t>3</a:t>
            </a:r>
          </a:p>
        </p:txBody>
      </p:sp>
      <p:graphicFrame>
        <p:nvGraphicFramePr>
          <p:cNvPr id="23" name="Group 399">
            <a:extLst>
              <a:ext uri="{FF2B5EF4-FFF2-40B4-BE49-F238E27FC236}">
                <a16:creationId xmlns:a16="http://schemas.microsoft.com/office/drawing/2014/main" id="{D0BC52BC-997C-4B93-9071-4A1A696B48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8053428"/>
              </p:ext>
            </p:extLst>
          </p:nvPr>
        </p:nvGraphicFramePr>
        <p:xfrm>
          <a:off x="14661357" y="1666613"/>
          <a:ext cx="3626643" cy="1209240"/>
        </p:xfrm>
        <a:graphic>
          <a:graphicData uri="http://schemas.openxmlformats.org/drawingml/2006/table">
            <a:tbl>
              <a:tblPr/>
              <a:tblGrid>
                <a:gridCol w="350043">
                  <a:extLst>
                    <a:ext uri="{9D8B030D-6E8A-4147-A177-3AD203B41FA5}">
                      <a16:colId xmlns:a16="http://schemas.microsoft.com/office/drawing/2014/main" val="1561365445"/>
                    </a:ext>
                  </a:extLst>
                </a:gridCol>
                <a:gridCol w="3276600">
                  <a:extLst>
                    <a:ext uri="{9D8B030D-6E8A-4147-A177-3AD203B41FA5}">
                      <a16:colId xmlns:a16="http://schemas.microsoft.com/office/drawing/2014/main" val="3488862550"/>
                    </a:ext>
                  </a:extLst>
                </a:gridCol>
              </a:tblGrid>
              <a:tr h="336600">
                <a:tc gridSpan="2">
                  <a:txBody>
                    <a:bodyPr/>
                    <a:lstStyle>
                      <a:lvl1pPr defTabSz="703263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defTabSz="703263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defTabSz="703263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defTabSz="703263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defTabSz="703263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7032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7032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7032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7032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□ DESCRIPTION □</a:t>
                      </a:r>
                    </a:p>
                  </a:txBody>
                  <a:tcPr marL="54000" marR="54000" marT="54000" marB="54000"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4567736"/>
                  </a:ext>
                </a:extLst>
              </a:tr>
              <a:tr h="290880">
                <a:tc>
                  <a:txBody>
                    <a:bodyPr/>
                    <a:lstStyle>
                      <a:lvl1pPr defTabSz="703263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defTabSz="703263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defTabSz="703263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defTabSz="703263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defTabSz="703263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7032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7032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7032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7032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1</a:t>
                      </a: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 defTabSz="703263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defTabSz="703263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defTabSz="703263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defTabSz="703263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defTabSz="703263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7032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7032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7032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7032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공지사항 상세페이지로 이동</a:t>
                      </a: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5154020"/>
                  </a:ext>
                </a:extLst>
              </a:tr>
              <a:tr h="290880">
                <a:tc>
                  <a:txBody>
                    <a:bodyPr/>
                    <a:lstStyle>
                      <a:lvl1pPr defTabSz="703263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defTabSz="703263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defTabSz="703263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defTabSz="703263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defTabSz="703263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7032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7032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7032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7032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2</a:t>
                      </a: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 defTabSz="703263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defTabSz="703263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defTabSz="703263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defTabSz="703263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defTabSz="703263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7032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7032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7032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7032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공지사항 목록으로 이동</a:t>
                      </a: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6355770"/>
                  </a:ext>
                </a:extLst>
              </a:tr>
              <a:tr h="290880">
                <a:tc>
                  <a:txBody>
                    <a:bodyPr/>
                    <a:lstStyle>
                      <a:lvl1pPr defTabSz="703263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defTabSz="703263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defTabSz="703263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defTabSz="703263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defTabSz="703263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7032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7032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7032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7032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3</a:t>
                      </a: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 defTabSz="703263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defTabSz="703263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defTabSz="703263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defTabSz="703263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defTabSz="703263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7032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7032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7032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7032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인기강사의 강의 상세 페이지로 이동</a:t>
                      </a: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2139490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DF643EE0-CF52-4503-9489-FD13BDF39FBA}"/>
              </a:ext>
            </a:extLst>
          </p:cNvPr>
          <p:cNvSpPr/>
          <p:nvPr/>
        </p:nvSpPr>
        <p:spPr>
          <a:xfrm>
            <a:off x="14661357" y="2875853"/>
            <a:ext cx="3626643" cy="7927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700" dirty="0" err="1">
                <a:solidFill>
                  <a:schemeClr val="tx1"/>
                </a:solidFill>
              </a:rPr>
              <a:t>메인페이지</a:t>
            </a:r>
            <a:r>
              <a:rPr lang="ko-KR" altLang="en-US" sz="2700" dirty="0">
                <a:solidFill>
                  <a:schemeClr val="tx1"/>
                </a:solidFill>
              </a:rPr>
              <a:t> </a:t>
            </a:r>
            <a:r>
              <a:rPr lang="en-US" altLang="ko-KR" sz="2700" dirty="0">
                <a:solidFill>
                  <a:schemeClr val="tx1"/>
                </a:solidFill>
              </a:rPr>
              <a:t>2</a:t>
            </a:r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8" name="Rectangle 191">
            <a:extLst>
              <a:ext uri="{FF2B5EF4-FFF2-40B4-BE49-F238E27FC236}">
                <a16:creationId xmlns:a16="http://schemas.microsoft.com/office/drawing/2014/main" id="{9F518F40-14A8-49C1-A1CC-27C1BE61CB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15200" y="2552700"/>
            <a:ext cx="323850" cy="216693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1FDCF30-3BFB-4C4F-91C6-1A1EEAE9D6F6}"/>
              </a:ext>
            </a:extLst>
          </p:cNvPr>
          <p:cNvSpPr/>
          <p:nvPr/>
        </p:nvSpPr>
        <p:spPr>
          <a:xfrm>
            <a:off x="17579009" y="9715500"/>
            <a:ext cx="685800" cy="3809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21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18344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8201E01D-480B-466C-862E-8D1FA4F638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aphicFrame>
        <p:nvGraphicFramePr>
          <p:cNvPr id="4" name="Group 399">
            <a:extLst>
              <a:ext uri="{FF2B5EF4-FFF2-40B4-BE49-F238E27FC236}">
                <a16:creationId xmlns:a16="http://schemas.microsoft.com/office/drawing/2014/main" id="{BA5AC801-41D3-41C6-A571-A826448E23FB}"/>
              </a:ext>
            </a:extLst>
          </p:cNvPr>
          <p:cNvGraphicFramePr>
            <a:graphicFrameLocks noGrp="1"/>
          </p:cNvGraphicFramePr>
          <p:nvPr/>
        </p:nvGraphicFramePr>
        <p:xfrm>
          <a:off x="14068388" y="4225140"/>
          <a:ext cx="3626643" cy="1209240"/>
        </p:xfrm>
        <a:graphic>
          <a:graphicData uri="http://schemas.openxmlformats.org/drawingml/2006/table">
            <a:tbl>
              <a:tblPr/>
              <a:tblGrid>
                <a:gridCol w="350043">
                  <a:extLst>
                    <a:ext uri="{9D8B030D-6E8A-4147-A177-3AD203B41FA5}">
                      <a16:colId xmlns:a16="http://schemas.microsoft.com/office/drawing/2014/main" val="1561365445"/>
                    </a:ext>
                  </a:extLst>
                </a:gridCol>
                <a:gridCol w="3276600">
                  <a:extLst>
                    <a:ext uri="{9D8B030D-6E8A-4147-A177-3AD203B41FA5}">
                      <a16:colId xmlns:a16="http://schemas.microsoft.com/office/drawing/2014/main" val="3488862550"/>
                    </a:ext>
                  </a:extLst>
                </a:gridCol>
              </a:tblGrid>
              <a:tr h="336600">
                <a:tc gridSpan="2">
                  <a:txBody>
                    <a:bodyPr/>
                    <a:lstStyle>
                      <a:lvl1pPr defTabSz="703263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defTabSz="703263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defTabSz="703263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defTabSz="703263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defTabSz="703263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7032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7032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7032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7032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□ DESCRIPTION □</a:t>
                      </a:r>
                    </a:p>
                  </a:txBody>
                  <a:tcPr marL="54000" marR="54000" marT="54000" marB="54000"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4567736"/>
                  </a:ext>
                </a:extLst>
              </a:tr>
              <a:tr h="290880">
                <a:tc>
                  <a:txBody>
                    <a:bodyPr/>
                    <a:lstStyle>
                      <a:lvl1pPr defTabSz="703263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defTabSz="703263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defTabSz="703263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defTabSz="703263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defTabSz="703263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7032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7032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7032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7032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1</a:t>
                      </a: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 defTabSz="703263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defTabSz="703263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defTabSz="703263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defTabSz="703263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defTabSz="703263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7032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7032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7032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7032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메인 페이지 이동</a:t>
                      </a: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5999576"/>
                  </a:ext>
                </a:extLst>
              </a:tr>
              <a:tr h="290880">
                <a:tc>
                  <a:txBody>
                    <a:bodyPr/>
                    <a:lstStyle>
                      <a:lvl1pPr defTabSz="703263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defTabSz="703263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defTabSz="703263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defTabSz="703263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defTabSz="703263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7032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7032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7032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7032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2</a:t>
                      </a: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 defTabSz="703263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defTabSz="703263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defTabSz="703263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defTabSz="703263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defTabSz="703263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7032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7032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7032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7032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회원가입 페이지로 이동</a:t>
                      </a: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2607050"/>
                  </a:ext>
                </a:extLst>
              </a:tr>
              <a:tr h="290880">
                <a:tc>
                  <a:txBody>
                    <a:bodyPr/>
                    <a:lstStyle/>
                    <a:p>
                      <a:pPr marL="0" marR="0" lvl="0" indent="0" algn="ctr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3</a:t>
                      </a: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로그인 완료 시 메인 페이지로 이동</a:t>
                      </a: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2922448"/>
                  </a:ext>
                </a:extLst>
              </a:tr>
            </a:tbl>
          </a:graphicData>
        </a:graphic>
      </p:graphicFrame>
      <p:sp>
        <p:nvSpPr>
          <p:cNvPr id="5" name="Rectangle 191">
            <a:extLst>
              <a:ext uri="{FF2B5EF4-FFF2-40B4-BE49-F238E27FC236}">
                <a16:creationId xmlns:a16="http://schemas.microsoft.com/office/drawing/2014/main" id="{65AEFE12-C0B0-4CA4-BAA4-EF6A858CBD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60259" y="2802992"/>
            <a:ext cx="323850" cy="216693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6" name="Rectangle 191">
            <a:extLst>
              <a:ext uri="{FF2B5EF4-FFF2-40B4-BE49-F238E27FC236}">
                <a16:creationId xmlns:a16="http://schemas.microsoft.com/office/drawing/2014/main" id="{EB285352-1B1C-4BA1-956C-31B0828787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25175" y="7323885"/>
            <a:ext cx="323850" cy="216693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C73F6BF-DA64-4376-88D2-6811444B5E39}"/>
              </a:ext>
            </a:extLst>
          </p:cNvPr>
          <p:cNvSpPr/>
          <p:nvPr/>
        </p:nvSpPr>
        <p:spPr>
          <a:xfrm>
            <a:off x="14068388" y="5432921"/>
            <a:ext cx="3626643" cy="7927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700" dirty="0">
                <a:solidFill>
                  <a:schemeClr val="bg1"/>
                </a:solidFill>
              </a:rPr>
              <a:t>로그인 페이지</a:t>
            </a:r>
          </a:p>
        </p:txBody>
      </p:sp>
      <p:sp>
        <p:nvSpPr>
          <p:cNvPr id="7" name="Rectangle 191">
            <a:extLst>
              <a:ext uri="{FF2B5EF4-FFF2-40B4-BE49-F238E27FC236}">
                <a16:creationId xmlns:a16="http://schemas.microsoft.com/office/drawing/2014/main" id="{9E2EDA80-D2E7-4402-9085-3DE19B8B04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06113" y="6470306"/>
            <a:ext cx="323850" cy="216693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08368A7-23D4-4CFF-BE6F-D63FBB59E98D}"/>
              </a:ext>
            </a:extLst>
          </p:cNvPr>
          <p:cNvSpPr/>
          <p:nvPr/>
        </p:nvSpPr>
        <p:spPr>
          <a:xfrm>
            <a:off x="17579009" y="9715500"/>
            <a:ext cx="685800" cy="3809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22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29375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8523B533-7B2D-463C-8FBC-2A488B9F5D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aphicFrame>
        <p:nvGraphicFramePr>
          <p:cNvPr id="4" name="Group 399">
            <a:extLst>
              <a:ext uri="{FF2B5EF4-FFF2-40B4-BE49-F238E27FC236}">
                <a16:creationId xmlns:a16="http://schemas.microsoft.com/office/drawing/2014/main" id="{BF50731E-43E8-43E5-A831-8607283F17BE}"/>
              </a:ext>
            </a:extLst>
          </p:cNvPr>
          <p:cNvGraphicFramePr>
            <a:graphicFrameLocks noGrp="1"/>
          </p:cNvGraphicFramePr>
          <p:nvPr/>
        </p:nvGraphicFramePr>
        <p:xfrm>
          <a:off x="14167953" y="4225140"/>
          <a:ext cx="3626643" cy="918360"/>
        </p:xfrm>
        <a:graphic>
          <a:graphicData uri="http://schemas.openxmlformats.org/drawingml/2006/table">
            <a:tbl>
              <a:tblPr/>
              <a:tblGrid>
                <a:gridCol w="350043">
                  <a:extLst>
                    <a:ext uri="{9D8B030D-6E8A-4147-A177-3AD203B41FA5}">
                      <a16:colId xmlns:a16="http://schemas.microsoft.com/office/drawing/2014/main" val="1561365445"/>
                    </a:ext>
                  </a:extLst>
                </a:gridCol>
                <a:gridCol w="3276600">
                  <a:extLst>
                    <a:ext uri="{9D8B030D-6E8A-4147-A177-3AD203B41FA5}">
                      <a16:colId xmlns:a16="http://schemas.microsoft.com/office/drawing/2014/main" val="3488862550"/>
                    </a:ext>
                  </a:extLst>
                </a:gridCol>
              </a:tblGrid>
              <a:tr h="336600">
                <a:tc gridSpan="2">
                  <a:txBody>
                    <a:bodyPr/>
                    <a:lstStyle>
                      <a:lvl1pPr defTabSz="703263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defTabSz="703263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defTabSz="703263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defTabSz="703263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defTabSz="703263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7032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7032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7032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7032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□ DESCRIPTION □</a:t>
                      </a:r>
                    </a:p>
                  </a:txBody>
                  <a:tcPr marL="54000" marR="54000" marT="54000" marB="54000"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4567736"/>
                  </a:ext>
                </a:extLst>
              </a:tr>
              <a:tr h="290880">
                <a:tc>
                  <a:txBody>
                    <a:bodyPr/>
                    <a:lstStyle>
                      <a:lvl1pPr defTabSz="703263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defTabSz="703263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defTabSz="703263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defTabSz="703263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defTabSz="703263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7032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7032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7032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7032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1</a:t>
                      </a: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 defTabSz="703263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defTabSz="703263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defTabSz="703263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defTabSz="703263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defTabSz="703263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7032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7032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7032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7032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메인 페이지로 이동</a:t>
                      </a: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2607050"/>
                  </a:ext>
                </a:extLst>
              </a:tr>
              <a:tr h="290880">
                <a:tc>
                  <a:txBody>
                    <a:bodyPr/>
                    <a:lstStyle/>
                    <a:p>
                      <a:pPr marL="0" marR="0" lvl="0" indent="0" algn="ctr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2</a:t>
                      </a: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회원가입 완료 후 로그인 페이지 이동</a:t>
                      </a: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0120491"/>
                  </a:ext>
                </a:extLst>
              </a:tr>
            </a:tbl>
          </a:graphicData>
        </a:graphic>
      </p:graphicFrame>
      <p:sp>
        <p:nvSpPr>
          <p:cNvPr id="5" name="Rectangle 191">
            <a:extLst>
              <a:ext uri="{FF2B5EF4-FFF2-40B4-BE49-F238E27FC236}">
                <a16:creationId xmlns:a16="http://schemas.microsoft.com/office/drawing/2014/main" id="{FB4A747D-F4BB-45E2-BD82-D51125BA28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53641" y="1418808"/>
            <a:ext cx="323850" cy="216693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7" name="Rectangle 191">
            <a:extLst>
              <a:ext uri="{FF2B5EF4-FFF2-40B4-BE49-F238E27FC236}">
                <a16:creationId xmlns:a16="http://schemas.microsoft.com/office/drawing/2014/main" id="{0ACF3A39-8420-49D0-8292-5F0FCF6AC2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22008" y="8541062"/>
            <a:ext cx="323850" cy="216693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209FD99-F7E7-40DE-BABA-161D8B2A458B}"/>
              </a:ext>
            </a:extLst>
          </p:cNvPr>
          <p:cNvSpPr/>
          <p:nvPr/>
        </p:nvSpPr>
        <p:spPr>
          <a:xfrm>
            <a:off x="14068388" y="5143500"/>
            <a:ext cx="3626643" cy="7927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700" dirty="0">
                <a:solidFill>
                  <a:schemeClr val="bg1"/>
                </a:solidFill>
              </a:rPr>
              <a:t>회원가입 페이지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28DDFE8-8B0A-42A9-B8E4-A4B51F2C9726}"/>
              </a:ext>
            </a:extLst>
          </p:cNvPr>
          <p:cNvSpPr/>
          <p:nvPr/>
        </p:nvSpPr>
        <p:spPr>
          <a:xfrm>
            <a:off x="17579009" y="9715500"/>
            <a:ext cx="685800" cy="3809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23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57809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D755B876-F817-455A-ACBD-2350F0732A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aphicFrame>
        <p:nvGraphicFramePr>
          <p:cNvPr id="4" name="Group 399">
            <a:extLst>
              <a:ext uri="{FF2B5EF4-FFF2-40B4-BE49-F238E27FC236}">
                <a16:creationId xmlns:a16="http://schemas.microsoft.com/office/drawing/2014/main" id="{93D197F9-6B3D-4B98-A0EE-2E44D6CF8763}"/>
              </a:ext>
            </a:extLst>
          </p:cNvPr>
          <p:cNvGraphicFramePr>
            <a:graphicFrameLocks noGrp="1"/>
          </p:cNvGraphicFramePr>
          <p:nvPr/>
        </p:nvGraphicFramePr>
        <p:xfrm>
          <a:off x="14661357" y="1542023"/>
          <a:ext cx="3626643" cy="1428696"/>
        </p:xfrm>
        <a:graphic>
          <a:graphicData uri="http://schemas.openxmlformats.org/drawingml/2006/table">
            <a:tbl>
              <a:tblPr/>
              <a:tblGrid>
                <a:gridCol w="350043">
                  <a:extLst>
                    <a:ext uri="{9D8B030D-6E8A-4147-A177-3AD203B41FA5}">
                      <a16:colId xmlns:a16="http://schemas.microsoft.com/office/drawing/2014/main" val="1561365445"/>
                    </a:ext>
                  </a:extLst>
                </a:gridCol>
                <a:gridCol w="3276600">
                  <a:extLst>
                    <a:ext uri="{9D8B030D-6E8A-4147-A177-3AD203B41FA5}">
                      <a16:colId xmlns:a16="http://schemas.microsoft.com/office/drawing/2014/main" val="3488862550"/>
                    </a:ext>
                  </a:extLst>
                </a:gridCol>
              </a:tblGrid>
              <a:tr h="336600">
                <a:tc gridSpan="2">
                  <a:txBody>
                    <a:bodyPr/>
                    <a:lstStyle>
                      <a:lvl1pPr defTabSz="703263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defTabSz="703263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defTabSz="703263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defTabSz="703263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defTabSz="703263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7032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7032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7032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7032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□ DESCRIPTION □</a:t>
                      </a:r>
                    </a:p>
                  </a:txBody>
                  <a:tcPr marL="54000" marR="54000" marT="54000" marB="54000"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4567736"/>
                  </a:ext>
                </a:extLst>
              </a:tr>
              <a:tr h="290880">
                <a:tc>
                  <a:txBody>
                    <a:bodyPr/>
                    <a:lstStyle>
                      <a:lvl1pPr defTabSz="703263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defTabSz="703263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defTabSz="703263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defTabSz="703263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defTabSz="703263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7032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7032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7032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7032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1</a:t>
                      </a: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 defTabSz="703263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defTabSz="703263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defTabSz="703263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defTabSz="703263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defTabSz="703263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7032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7032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7032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7032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검색 기능</a:t>
                      </a: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6355770"/>
                  </a:ext>
                </a:extLst>
              </a:tr>
              <a:tr h="290880">
                <a:tc>
                  <a:txBody>
                    <a:bodyPr/>
                    <a:lstStyle>
                      <a:lvl1pPr defTabSz="703263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defTabSz="703263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defTabSz="703263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defTabSz="703263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defTabSz="703263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7032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7032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7032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7032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2</a:t>
                      </a: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 defTabSz="703263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defTabSz="703263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defTabSz="703263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defTabSz="703263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defTabSz="703263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7032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7032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7032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7032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제목 </a:t>
                      </a:r>
                      <a:r>
                        <a:rPr kumimoji="1" lang="ko-KR" altLang="en-US" sz="1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클릭시</a:t>
                      </a:r>
                      <a:r>
                        <a:rPr kumimoji="1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 상세 페이지로 이동</a:t>
                      </a: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2139490"/>
                  </a:ext>
                </a:extLst>
              </a:tr>
              <a:tr h="510336">
                <a:tc>
                  <a:txBody>
                    <a:bodyPr/>
                    <a:lstStyle/>
                    <a:p>
                      <a:pPr marL="0" marR="0" lvl="0" indent="0" algn="ctr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3</a:t>
                      </a: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강사로 로그인 시 등록 버튼이 보이며</a:t>
                      </a: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  <a:p>
                      <a:pPr marL="0" marR="0" lvl="0" indent="0" algn="l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클릭 시 게시글 등록페이지로 이동</a:t>
                      </a: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9880551"/>
                  </a:ext>
                </a:extLst>
              </a:tr>
            </a:tbl>
          </a:graphicData>
        </a:graphic>
      </p:graphicFrame>
      <p:sp>
        <p:nvSpPr>
          <p:cNvPr id="16" name="Rectangle 191">
            <a:extLst>
              <a:ext uri="{FF2B5EF4-FFF2-40B4-BE49-F238E27FC236}">
                <a16:creationId xmlns:a16="http://schemas.microsoft.com/office/drawing/2014/main" id="{B65C6289-45AB-4B8C-85A9-1F5DBE326B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7709" y="2039678"/>
            <a:ext cx="323850" cy="216693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7" name="Rectangle 191">
            <a:extLst>
              <a:ext uri="{FF2B5EF4-FFF2-40B4-BE49-F238E27FC236}">
                <a16:creationId xmlns:a16="http://schemas.microsoft.com/office/drawing/2014/main" id="{FDA0E20E-EF7F-412C-BFA9-01FA31271B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75853" y="4558473"/>
            <a:ext cx="323850" cy="216693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8" name="Rectangle 191">
            <a:extLst>
              <a:ext uri="{FF2B5EF4-FFF2-40B4-BE49-F238E27FC236}">
                <a16:creationId xmlns:a16="http://schemas.microsoft.com/office/drawing/2014/main" id="{24B497A1-E36C-4E6D-94CB-D6C815B111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04773" y="6536178"/>
            <a:ext cx="323850" cy="216693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E53834E-3210-455A-A37B-01EF14515D89}"/>
              </a:ext>
            </a:extLst>
          </p:cNvPr>
          <p:cNvSpPr/>
          <p:nvPr/>
        </p:nvSpPr>
        <p:spPr>
          <a:xfrm>
            <a:off x="14661357" y="2970719"/>
            <a:ext cx="3626643" cy="7927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700" dirty="0">
                <a:solidFill>
                  <a:schemeClr val="tx1"/>
                </a:solidFill>
              </a:rPr>
              <a:t>자료실 게시판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89317B6-7868-4F2F-9C48-4D03E20B778C}"/>
              </a:ext>
            </a:extLst>
          </p:cNvPr>
          <p:cNvSpPr/>
          <p:nvPr/>
        </p:nvSpPr>
        <p:spPr>
          <a:xfrm>
            <a:off x="14055386" y="6329495"/>
            <a:ext cx="830879" cy="64175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B170BFA-7F46-4D45-A987-2736D23088BB}"/>
              </a:ext>
            </a:extLst>
          </p:cNvPr>
          <p:cNvSpPr/>
          <p:nvPr/>
        </p:nvSpPr>
        <p:spPr>
          <a:xfrm>
            <a:off x="14661357" y="6052587"/>
            <a:ext cx="2743200" cy="12457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50" dirty="0">
                <a:solidFill>
                  <a:schemeClr val="tx1"/>
                </a:solidFill>
              </a:rPr>
              <a:t>등록 버튼은 강사로 </a:t>
            </a:r>
            <a:endParaRPr lang="en-US" altLang="ko-KR" sz="1650" dirty="0">
              <a:solidFill>
                <a:schemeClr val="tx1"/>
              </a:solidFill>
            </a:endParaRPr>
          </a:p>
          <a:p>
            <a:pPr algn="ctr"/>
            <a:r>
              <a:rPr lang="ko-KR" altLang="en-US" sz="1650" dirty="0">
                <a:solidFill>
                  <a:schemeClr val="tx1"/>
                </a:solidFill>
              </a:rPr>
              <a:t>로그인 시에만 보임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FD80B86-DE69-40B6-BA10-BABD646E6E4D}"/>
              </a:ext>
            </a:extLst>
          </p:cNvPr>
          <p:cNvSpPr/>
          <p:nvPr/>
        </p:nvSpPr>
        <p:spPr>
          <a:xfrm>
            <a:off x="17579009" y="9715500"/>
            <a:ext cx="685800" cy="3809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24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52246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8350E69A-E5B7-4A0B-A20B-6D9E42948C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aphicFrame>
        <p:nvGraphicFramePr>
          <p:cNvPr id="17" name="Group 399">
            <a:extLst>
              <a:ext uri="{FF2B5EF4-FFF2-40B4-BE49-F238E27FC236}">
                <a16:creationId xmlns:a16="http://schemas.microsoft.com/office/drawing/2014/main" id="{E0368974-32C2-4D90-BA4C-69DA76F84075}"/>
              </a:ext>
            </a:extLst>
          </p:cNvPr>
          <p:cNvGraphicFramePr>
            <a:graphicFrameLocks noGrp="1"/>
          </p:cNvGraphicFramePr>
          <p:nvPr/>
        </p:nvGraphicFramePr>
        <p:xfrm>
          <a:off x="14661357" y="3714804"/>
          <a:ext cx="3626643" cy="1209240"/>
        </p:xfrm>
        <a:graphic>
          <a:graphicData uri="http://schemas.openxmlformats.org/drawingml/2006/table">
            <a:tbl>
              <a:tblPr/>
              <a:tblGrid>
                <a:gridCol w="350043">
                  <a:extLst>
                    <a:ext uri="{9D8B030D-6E8A-4147-A177-3AD203B41FA5}">
                      <a16:colId xmlns:a16="http://schemas.microsoft.com/office/drawing/2014/main" val="1561365445"/>
                    </a:ext>
                  </a:extLst>
                </a:gridCol>
                <a:gridCol w="3276600">
                  <a:extLst>
                    <a:ext uri="{9D8B030D-6E8A-4147-A177-3AD203B41FA5}">
                      <a16:colId xmlns:a16="http://schemas.microsoft.com/office/drawing/2014/main" val="3488862550"/>
                    </a:ext>
                  </a:extLst>
                </a:gridCol>
              </a:tblGrid>
              <a:tr h="336600">
                <a:tc gridSpan="2">
                  <a:txBody>
                    <a:bodyPr/>
                    <a:lstStyle>
                      <a:lvl1pPr defTabSz="703263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defTabSz="703263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defTabSz="703263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defTabSz="703263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defTabSz="703263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7032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7032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7032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7032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□ DESCRIPTION □</a:t>
                      </a:r>
                    </a:p>
                  </a:txBody>
                  <a:tcPr marL="54000" marR="54000" marT="54000" marB="54000"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4567736"/>
                  </a:ext>
                </a:extLst>
              </a:tr>
              <a:tr h="290880">
                <a:tc>
                  <a:txBody>
                    <a:bodyPr/>
                    <a:lstStyle>
                      <a:lvl1pPr defTabSz="703263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defTabSz="703263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defTabSz="703263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defTabSz="703263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defTabSz="703263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7032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7032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7032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7032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1</a:t>
                      </a: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 defTabSz="703263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defTabSz="703263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defTabSz="703263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defTabSz="703263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defTabSz="703263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7032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7032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7032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7032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첨부파일 등록</a:t>
                      </a: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6355770"/>
                  </a:ext>
                </a:extLst>
              </a:tr>
              <a:tr h="290880">
                <a:tc>
                  <a:txBody>
                    <a:bodyPr/>
                    <a:lstStyle>
                      <a:lvl1pPr defTabSz="703263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defTabSz="703263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defTabSz="703263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defTabSz="703263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defTabSz="703263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7032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7032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7032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7032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2</a:t>
                      </a: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 defTabSz="703263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defTabSz="703263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defTabSz="703263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defTabSz="703263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defTabSz="703263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7032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7032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7032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7032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등록 클릭 시 자료실 리스트로 이동</a:t>
                      </a: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2139490"/>
                  </a:ext>
                </a:extLst>
              </a:tr>
              <a:tr h="290880">
                <a:tc>
                  <a:txBody>
                    <a:bodyPr/>
                    <a:lstStyle/>
                    <a:p>
                      <a:pPr marL="0" marR="0" lvl="0" indent="0" algn="ctr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3</a:t>
                      </a: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취소 클릭 시 자료실 리스트로 이동</a:t>
                      </a: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2685203"/>
                  </a:ext>
                </a:extLst>
              </a:tr>
            </a:tbl>
          </a:graphicData>
        </a:graphic>
      </p:graphicFrame>
      <p:sp>
        <p:nvSpPr>
          <p:cNvPr id="18" name="직사각형 17">
            <a:extLst>
              <a:ext uri="{FF2B5EF4-FFF2-40B4-BE49-F238E27FC236}">
                <a16:creationId xmlns:a16="http://schemas.microsoft.com/office/drawing/2014/main" id="{7D8FDD47-0DDB-4384-AE2D-1B3EF3543E94}"/>
              </a:ext>
            </a:extLst>
          </p:cNvPr>
          <p:cNvSpPr/>
          <p:nvPr/>
        </p:nvSpPr>
        <p:spPr>
          <a:xfrm>
            <a:off x="14661357" y="4924044"/>
            <a:ext cx="3626643" cy="7927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700" dirty="0">
                <a:solidFill>
                  <a:schemeClr val="tx1"/>
                </a:solidFill>
              </a:rPr>
              <a:t>자료실 등록 페이지</a:t>
            </a:r>
          </a:p>
        </p:txBody>
      </p:sp>
      <p:sp>
        <p:nvSpPr>
          <p:cNvPr id="24" name="Rectangle 191">
            <a:extLst>
              <a:ext uri="{FF2B5EF4-FFF2-40B4-BE49-F238E27FC236}">
                <a16:creationId xmlns:a16="http://schemas.microsoft.com/office/drawing/2014/main" id="{432C2A59-94CF-4B3F-A590-BFBB70E5CF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54950" y="7500911"/>
            <a:ext cx="323850" cy="216693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5" name="Rectangle 191">
            <a:extLst>
              <a:ext uri="{FF2B5EF4-FFF2-40B4-BE49-F238E27FC236}">
                <a16:creationId xmlns:a16="http://schemas.microsoft.com/office/drawing/2014/main" id="{DF474EB6-B73A-4B11-8A0D-BBF8FC6273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650245" y="8079752"/>
            <a:ext cx="323850" cy="216693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6" name="Rectangle 191">
            <a:extLst>
              <a:ext uri="{FF2B5EF4-FFF2-40B4-BE49-F238E27FC236}">
                <a16:creationId xmlns:a16="http://schemas.microsoft.com/office/drawing/2014/main" id="{A80F75A5-1A0C-446D-BD96-7AB830C93A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923274" y="8079752"/>
            <a:ext cx="323850" cy="216693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F1BD905-DDED-4EB4-8B6E-155719C8082C}"/>
              </a:ext>
            </a:extLst>
          </p:cNvPr>
          <p:cNvSpPr/>
          <p:nvPr/>
        </p:nvSpPr>
        <p:spPr>
          <a:xfrm>
            <a:off x="17579009" y="9715500"/>
            <a:ext cx="685800" cy="3809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25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52395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6AD46BE8-B5F2-4767-BC09-2C6B1964B4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8288000" cy="10282484"/>
          </a:xfrm>
          <a:prstGeom prst="rect">
            <a:avLst/>
          </a:prstGeom>
        </p:spPr>
      </p:pic>
      <p:graphicFrame>
        <p:nvGraphicFramePr>
          <p:cNvPr id="22" name="Group 399">
            <a:extLst>
              <a:ext uri="{FF2B5EF4-FFF2-40B4-BE49-F238E27FC236}">
                <a16:creationId xmlns:a16="http://schemas.microsoft.com/office/drawing/2014/main" id="{92EA95EC-AAF0-45BC-98A5-A0DD6579A924}"/>
              </a:ext>
            </a:extLst>
          </p:cNvPr>
          <p:cNvGraphicFramePr>
            <a:graphicFrameLocks noGrp="1"/>
          </p:cNvGraphicFramePr>
          <p:nvPr/>
        </p:nvGraphicFramePr>
        <p:xfrm>
          <a:off x="14661357" y="3303710"/>
          <a:ext cx="3626643" cy="1209240"/>
        </p:xfrm>
        <a:graphic>
          <a:graphicData uri="http://schemas.openxmlformats.org/drawingml/2006/table">
            <a:tbl>
              <a:tblPr/>
              <a:tblGrid>
                <a:gridCol w="350043">
                  <a:extLst>
                    <a:ext uri="{9D8B030D-6E8A-4147-A177-3AD203B41FA5}">
                      <a16:colId xmlns:a16="http://schemas.microsoft.com/office/drawing/2014/main" val="1561365445"/>
                    </a:ext>
                  </a:extLst>
                </a:gridCol>
                <a:gridCol w="3276600">
                  <a:extLst>
                    <a:ext uri="{9D8B030D-6E8A-4147-A177-3AD203B41FA5}">
                      <a16:colId xmlns:a16="http://schemas.microsoft.com/office/drawing/2014/main" val="3488862550"/>
                    </a:ext>
                  </a:extLst>
                </a:gridCol>
              </a:tblGrid>
              <a:tr h="336600">
                <a:tc gridSpan="2">
                  <a:txBody>
                    <a:bodyPr/>
                    <a:lstStyle>
                      <a:lvl1pPr defTabSz="703263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defTabSz="703263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defTabSz="703263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defTabSz="703263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defTabSz="703263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7032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7032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7032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7032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□ DESCRIPTION □</a:t>
                      </a:r>
                    </a:p>
                  </a:txBody>
                  <a:tcPr marL="54000" marR="54000" marT="54000" marB="54000"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4567736"/>
                  </a:ext>
                </a:extLst>
              </a:tr>
              <a:tr h="290880">
                <a:tc>
                  <a:txBody>
                    <a:bodyPr/>
                    <a:lstStyle>
                      <a:lvl1pPr defTabSz="703263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defTabSz="703263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defTabSz="703263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defTabSz="703263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defTabSz="703263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7032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7032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7032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7032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1</a:t>
                      </a: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 defTabSz="703263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defTabSz="703263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defTabSz="703263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defTabSz="703263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defTabSz="703263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7032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7032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7032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7032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글 수정 페이지로 이동</a:t>
                      </a: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6355770"/>
                  </a:ext>
                </a:extLst>
              </a:tr>
              <a:tr h="290880">
                <a:tc>
                  <a:txBody>
                    <a:bodyPr/>
                    <a:lstStyle>
                      <a:lvl1pPr defTabSz="703263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defTabSz="703263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defTabSz="703263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defTabSz="703263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defTabSz="703263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7032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7032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7032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7032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2</a:t>
                      </a: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 defTabSz="703263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defTabSz="703263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defTabSz="703263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defTabSz="703263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defTabSz="703263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7032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7032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7032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7032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해당 글 삭제 후 자료실 리스트로 이동</a:t>
                      </a: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2139490"/>
                  </a:ext>
                </a:extLst>
              </a:tr>
              <a:tr h="290880">
                <a:tc>
                  <a:txBody>
                    <a:bodyPr/>
                    <a:lstStyle/>
                    <a:p>
                      <a:pPr marL="0" marR="0" lvl="0" indent="0" algn="ctr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3</a:t>
                      </a: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자료실 리스트로 이동</a:t>
                      </a: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9880551"/>
                  </a:ext>
                </a:extLst>
              </a:tr>
            </a:tbl>
          </a:graphicData>
        </a:graphic>
      </p:graphicFrame>
      <p:sp>
        <p:nvSpPr>
          <p:cNvPr id="23" name="직사각형 22">
            <a:extLst>
              <a:ext uri="{FF2B5EF4-FFF2-40B4-BE49-F238E27FC236}">
                <a16:creationId xmlns:a16="http://schemas.microsoft.com/office/drawing/2014/main" id="{9D4F4942-F09B-43AE-9B95-849AF9926F56}"/>
              </a:ext>
            </a:extLst>
          </p:cNvPr>
          <p:cNvSpPr/>
          <p:nvPr/>
        </p:nvSpPr>
        <p:spPr>
          <a:xfrm>
            <a:off x="14661357" y="4732406"/>
            <a:ext cx="3626643" cy="7927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700" dirty="0">
                <a:solidFill>
                  <a:schemeClr val="tx1"/>
                </a:solidFill>
              </a:rPr>
              <a:t>자료실 상세 페이지</a:t>
            </a:r>
          </a:p>
        </p:txBody>
      </p:sp>
      <p:sp>
        <p:nvSpPr>
          <p:cNvPr id="24" name="Rectangle 191">
            <a:extLst>
              <a:ext uri="{FF2B5EF4-FFF2-40B4-BE49-F238E27FC236}">
                <a16:creationId xmlns:a16="http://schemas.microsoft.com/office/drawing/2014/main" id="{BE4BDBDE-EDAA-41C4-ACF4-D0CA0C4C66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002583" y="8881343"/>
            <a:ext cx="323850" cy="216693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5" name="Rectangle 191">
            <a:extLst>
              <a:ext uri="{FF2B5EF4-FFF2-40B4-BE49-F238E27FC236}">
                <a16:creationId xmlns:a16="http://schemas.microsoft.com/office/drawing/2014/main" id="{9B8289C4-7483-4261-A4F1-43221A7B05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99432" y="8881343"/>
            <a:ext cx="323850" cy="216693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6" name="Rectangle 191">
            <a:extLst>
              <a:ext uri="{FF2B5EF4-FFF2-40B4-BE49-F238E27FC236}">
                <a16:creationId xmlns:a16="http://schemas.microsoft.com/office/drawing/2014/main" id="{98E1D26E-EA15-4496-8B69-2F2438108B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76909" y="8922845"/>
            <a:ext cx="323850" cy="216693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9E7E75B-F00F-4351-B409-0BDDC47570D3}"/>
              </a:ext>
            </a:extLst>
          </p:cNvPr>
          <p:cNvSpPr/>
          <p:nvPr/>
        </p:nvSpPr>
        <p:spPr>
          <a:xfrm>
            <a:off x="13830479" y="8522948"/>
            <a:ext cx="1169037" cy="64175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79D642D-5F6F-4BDA-9998-61B52A08F132}"/>
              </a:ext>
            </a:extLst>
          </p:cNvPr>
          <p:cNvSpPr/>
          <p:nvPr/>
        </p:nvSpPr>
        <p:spPr>
          <a:xfrm>
            <a:off x="14064441" y="8220944"/>
            <a:ext cx="3911868" cy="12457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50" dirty="0">
                <a:solidFill>
                  <a:schemeClr val="tx1"/>
                </a:solidFill>
              </a:rPr>
              <a:t>수정 또는 삭제는 </a:t>
            </a:r>
            <a:endParaRPr lang="en-US" altLang="ko-KR" sz="1650" dirty="0">
              <a:solidFill>
                <a:schemeClr val="tx1"/>
              </a:solidFill>
            </a:endParaRPr>
          </a:p>
          <a:p>
            <a:pPr algn="ctr"/>
            <a:r>
              <a:rPr lang="ko-KR" altLang="en-US" sz="1650" dirty="0">
                <a:solidFill>
                  <a:schemeClr val="tx1"/>
                </a:solidFill>
              </a:rPr>
              <a:t>글을 작성한 강사로 </a:t>
            </a:r>
            <a:endParaRPr lang="en-US" altLang="ko-KR" sz="1650" dirty="0">
              <a:solidFill>
                <a:schemeClr val="tx1"/>
              </a:solidFill>
            </a:endParaRPr>
          </a:p>
          <a:p>
            <a:pPr algn="ctr"/>
            <a:r>
              <a:rPr lang="ko-KR" altLang="en-US" sz="1650" dirty="0">
                <a:solidFill>
                  <a:schemeClr val="tx1"/>
                </a:solidFill>
              </a:rPr>
              <a:t>로그인 시에만 보임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0CC78EB-37DF-493F-B1ED-91789B936AC9}"/>
              </a:ext>
            </a:extLst>
          </p:cNvPr>
          <p:cNvSpPr/>
          <p:nvPr/>
        </p:nvSpPr>
        <p:spPr>
          <a:xfrm>
            <a:off x="17579009" y="9715500"/>
            <a:ext cx="685800" cy="3809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26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39247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110CEA8A-003F-41D6-A7F2-296F9D0B48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aphicFrame>
        <p:nvGraphicFramePr>
          <p:cNvPr id="17" name="Group 399">
            <a:extLst>
              <a:ext uri="{FF2B5EF4-FFF2-40B4-BE49-F238E27FC236}">
                <a16:creationId xmlns:a16="http://schemas.microsoft.com/office/drawing/2014/main" id="{43778C29-E1C2-40EF-8FA7-9A4A80A80D5E}"/>
              </a:ext>
            </a:extLst>
          </p:cNvPr>
          <p:cNvGraphicFramePr>
            <a:graphicFrameLocks noGrp="1"/>
          </p:cNvGraphicFramePr>
          <p:nvPr/>
        </p:nvGraphicFramePr>
        <p:xfrm>
          <a:off x="14661357" y="3618296"/>
          <a:ext cx="3626643" cy="1209240"/>
        </p:xfrm>
        <a:graphic>
          <a:graphicData uri="http://schemas.openxmlformats.org/drawingml/2006/table">
            <a:tbl>
              <a:tblPr/>
              <a:tblGrid>
                <a:gridCol w="350043">
                  <a:extLst>
                    <a:ext uri="{9D8B030D-6E8A-4147-A177-3AD203B41FA5}">
                      <a16:colId xmlns:a16="http://schemas.microsoft.com/office/drawing/2014/main" val="1561365445"/>
                    </a:ext>
                  </a:extLst>
                </a:gridCol>
                <a:gridCol w="3276600">
                  <a:extLst>
                    <a:ext uri="{9D8B030D-6E8A-4147-A177-3AD203B41FA5}">
                      <a16:colId xmlns:a16="http://schemas.microsoft.com/office/drawing/2014/main" val="3488862550"/>
                    </a:ext>
                  </a:extLst>
                </a:gridCol>
              </a:tblGrid>
              <a:tr h="336600">
                <a:tc gridSpan="2">
                  <a:txBody>
                    <a:bodyPr/>
                    <a:lstStyle>
                      <a:lvl1pPr defTabSz="703263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defTabSz="703263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defTabSz="703263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defTabSz="703263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defTabSz="703263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7032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7032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7032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7032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□ DESCRIPTION □</a:t>
                      </a:r>
                    </a:p>
                  </a:txBody>
                  <a:tcPr marL="54000" marR="54000" marT="54000" marB="54000"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4567736"/>
                  </a:ext>
                </a:extLst>
              </a:tr>
              <a:tr h="290880">
                <a:tc>
                  <a:txBody>
                    <a:bodyPr/>
                    <a:lstStyle>
                      <a:lvl1pPr defTabSz="703263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defTabSz="703263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defTabSz="703263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defTabSz="703263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defTabSz="703263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7032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7032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7032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7032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1</a:t>
                      </a: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 defTabSz="703263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defTabSz="703263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defTabSz="703263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defTabSz="703263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defTabSz="703263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7032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7032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7032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7032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파일 첨부 기능</a:t>
                      </a: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6355770"/>
                  </a:ext>
                </a:extLst>
              </a:tr>
              <a:tr h="290880">
                <a:tc>
                  <a:txBody>
                    <a:bodyPr/>
                    <a:lstStyle>
                      <a:lvl1pPr defTabSz="703263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defTabSz="703263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defTabSz="703263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defTabSz="703263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defTabSz="703263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7032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7032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7032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7032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2</a:t>
                      </a: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 defTabSz="703263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defTabSz="703263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defTabSz="703263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defTabSz="703263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defTabSz="703263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7032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7032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7032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7032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게시글 수정 완료 후 글 상세 페이지로 이동</a:t>
                      </a: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2139490"/>
                  </a:ext>
                </a:extLst>
              </a:tr>
              <a:tr h="290880">
                <a:tc>
                  <a:txBody>
                    <a:bodyPr/>
                    <a:lstStyle/>
                    <a:p>
                      <a:pPr marL="0" marR="0" lvl="0" indent="0" algn="ctr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3</a:t>
                      </a: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취소 클릭 시 글 상세 페이지로 이동</a:t>
                      </a: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9880551"/>
                  </a:ext>
                </a:extLst>
              </a:tr>
            </a:tbl>
          </a:graphicData>
        </a:graphic>
      </p:graphicFrame>
      <p:sp>
        <p:nvSpPr>
          <p:cNvPr id="18" name="직사각형 17">
            <a:extLst>
              <a:ext uri="{FF2B5EF4-FFF2-40B4-BE49-F238E27FC236}">
                <a16:creationId xmlns:a16="http://schemas.microsoft.com/office/drawing/2014/main" id="{85DC4826-0D22-49A1-8E06-543C747E6998}"/>
              </a:ext>
            </a:extLst>
          </p:cNvPr>
          <p:cNvSpPr/>
          <p:nvPr/>
        </p:nvSpPr>
        <p:spPr>
          <a:xfrm>
            <a:off x="14661357" y="5046992"/>
            <a:ext cx="3626643" cy="7927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700" dirty="0">
                <a:solidFill>
                  <a:schemeClr val="tx1"/>
                </a:solidFill>
              </a:rPr>
              <a:t>자료실 수정 페이지</a:t>
            </a:r>
          </a:p>
        </p:txBody>
      </p:sp>
      <p:sp>
        <p:nvSpPr>
          <p:cNvPr id="19" name="Rectangle 191">
            <a:extLst>
              <a:ext uri="{FF2B5EF4-FFF2-40B4-BE49-F238E27FC236}">
                <a16:creationId xmlns:a16="http://schemas.microsoft.com/office/drawing/2014/main" id="{7A491E34-5741-47B1-BC09-CD0FB91B5A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54950" y="7513494"/>
            <a:ext cx="323850" cy="216693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0" name="Rectangle 191">
            <a:extLst>
              <a:ext uri="{FF2B5EF4-FFF2-40B4-BE49-F238E27FC236}">
                <a16:creationId xmlns:a16="http://schemas.microsoft.com/office/drawing/2014/main" id="{77B2D693-61C0-4D19-B9CD-C2D1274FC1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067599" y="8421603"/>
            <a:ext cx="323850" cy="216693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1" name="Rectangle 191">
            <a:extLst>
              <a:ext uri="{FF2B5EF4-FFF2-40B4-BE49-F238E27FC236}">
                <a16:creationId xmlns:a16="http://schemas.microsoft.com/office/drawing/2014/main" id="{4F488924-ABF6-4A81-8291-AF7274DC3A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99432" y="8421603"/>
            <a:ext cx="323850" cy="216693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9200749-FDCF-45BF-8D16-2626C171DED0}"/>
              </a:ext>
            </a:extLst>
          </p:cNvPr>
          <p:cNvSpPr/>
          <p:nvPr/>
        </p:nvSpPr>
        <p:spPr>
          <a:xfrm>
            <a:off x="17579009" y="9715500"/>
            <a:ext cx="685800" cy="3809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27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91916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60645837-9038-4FB5-BE69-EA895F81CE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aphicFrame>
        <p:nvGraphicFramePr>
          <p:cNvPr id="4" name="Group 399">
            <a:extLst>
              <a:ext uri="{FF2B5EF4-FFF2-40B4-BE49-F238E27FC236}">
                <a16:creationId xmlns:a16="http://schemas.microsoft.com/office/drawing/2014/main" id="{7F6C527B-EFF6-4436-AAE9-09E4ABA29601}"/>
              </a:ext>
            </a:extLst>
          </p:cNvPr>
          <p:cNvGraphicFramePr>
            <a:graphicFrameLocks noGrp="1"/>
          </p:cNvGraphicFramePr>
          <p:nvPr/>
        </p:nvGraphicFramePr>
        <p:xfrm>
          <a:off x="14611023" y="2398875"/>
          <a:ext cx="3626643" cy="1209240"/>
        </p:xfrm>
        <a:graphic>
          <a:graphicData uri="http://schemas.openxmlformats.org/drawingml/2006/table">
            <a:tbl>
              <a:tblPr/>
              <a:tblGrid>
                <a:gridCol w="350043">
                  <a:extLst>
                    <a:ext uri="{9D8B030D-6E8A-4147-A177-3AD203B41FA5}">
                      <a16:colId xmlns:a16="http://schemas.microsoft.com/office/drawing/2014/main" val="1561365445"/>
                    </a:ext>
                  </a:extLst>
                </a:gridCol>
                <a:gridCol w="3276600">
                  <a:extLst>
                    <a:ext uri="{9D8B030D-6E8A-4147-A177-3AD203B41FA5}">
                      <a16:colId xmlns:a16="http://schemas.microsoft.com/office/drawing/2014/main" val="3488862550"/>
                    </a:ext>
                  </a:extLst>
                </a:gridCol>
              </a:tblGrid>
              <a:tr h="336600">
                <a:tc gridSpan="2">
                  <a:txBody>
                    <a:bodyPr/>
                    <a:lstStyle>
                      <a:lvl1pPr defTabSz="703263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defTabSz="703263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defTabSz="703263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defTabSz="703263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defTabSz="703263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7032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7032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7032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7032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□ DESCRIPTION □</a:t>
                      </a:r>
                    </a:p>
                  </a:txBody>
                  <a:tcPr marL="54000" marR="54000" marT="54000" marB="54000"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4567736"/>
                  </a:ext>
                </a:extLst>
              </a:tr>
              <a:tr h="290880">
                <a:tc>
                  <a:txBody>
                    <a:bodyPr/>
                    <a:lstStyle>
                      <a:lvl1pPr defTabSz="703263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defTabSz="703263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defTabSz="703263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defTabSz="703263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defTabSz="703263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7032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7032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7032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7032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1</a:t>
                      </a: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 defTabSz="703263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defTabSz="703263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defTabSz="703263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defTabSz="703263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defTabSz="703263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7032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7032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7032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7032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메뉴 클릭 시 해당 강의 상세페이지로 이동</a:t>
                      </a: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2139490"/>
                  </a:ext>
                </a:extLst>
              </a:tr>
              <a:tr h="290880">
                <a:tc>
                  <a:txBody>
                    <a:bodyPr/>
                    <a:lstStyle/>
                    <a:p>
                      <a:pPr marL="0" marR="0" lvl="0" indent="0" algn="ctr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2</a:t>
                      </a: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등록 버튼 클릭 시 강의 등록 페이지로 이동</a:t>
                      </a: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524060"/>
                  </a:ext>
                </a:extLst>
              </a:tr>
              <a:tr h="290880">
                <a:tc>
                  <a:txBody>
                    <a:bodyPr/>
                    <a:lstStyle/>
                    <a:p>
                      <a:pPr marL="0" marR="0" lvl="0" indent="0" algn="ctr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3</a:t>
                      </a: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검색 기능</a:t>
                      </a: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8648871"/>
                  </a:ext>
                </a:extLst>
              </a:tr>
            </a:tbl>
          </a:graphicData>
        </a:graphic>
      </p:graphicFrame>
      <p:sp>
        <p:nvSpPr>
          <p:cNvPr id="32" name="Rectangle 191">
            <a:extLst>
              <a:ext uri="{FF2B5EF4-FFF2-40B4-BE49-F238E27FC236}">
                <a16:creationId xmlns:a16="http://schemas.microsoft.com/office/drawing/2014/main" id="{02EFE5D9-28E9-4BF1-99EE-6DB120A9A3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91036" y="3120174"/>
            <a:ext cx="323850" cy="216693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6" name="Rectangle 191">
            <a:extLst>
              <a:ext uri="{FF2B5EF4-FFF2-40B4-BE49-F238E27FC236}">
                <a16:creationId xmlns:a16="http://schemas.microsoft.com/office/drawing/2014/main" id="{85E3DA6E-1387-4958-A469-B16E685081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365710" y="9714750"/>
            <a:ext cx="323850" cy="216693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DBE6B56A-567D-4252-A04D-F2C927D8E674}"/>
              </a:ext>
            </a:extLst>
          </p:cNvPr>
          <p:cNvSpPr/>
          <p:nvPr/>
        </p:nvSpPr>
        <p:spPr>
          <a:xfrm>
            <a:off x="14661357" y="3653844"/>
            <a:ext cx="3626643" cy="7927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700" dirty="0">
                <a:solidFill>
                  <a:schemeClr val="tx1"/>
                </a:solidFill>
              </a:rPr>
              <a:t>강의 목록 페이지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7A9BC92-8337-43B1-93C5-8C3E5AD1688B}"/>
              </a:ext>
            </a:extLst>
          </p:cNvPr>
          <p:cNvSpPr/>
          <p:nvPr/>
        </p:nvSpPr>
        <p:spPr>
          <a:xfrm>
            <a:off x="13980254" y="8984609"/>
            <a:ext cx="1094763" cy="65434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41DF92FD-38E7-478B-8384-8232617AE49F}"/>
              </a:ext>
            </a:extLst>
          </p:cNvPr>
          <p:cNvSpPr/>
          <p:nvPr/>
        </p:nvSpPr>
        <p:spPr>
          <a:xfrm>
            <a:off x="14986932" y="8707773"/>
            <a:ext cx="2743200" cy="12457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50" dirty="0">
                <a:solidFill>
                  <a:schemeClr val="tx1"/>
                </a:solidFill>
              </a:rPr>
              <a:t>등록 버튼은 </a:t>
            </a:r>
            <a:r>
              <a:rPr lang="ko-KR" altLang="en-US" sz="1650" dirty="0" err="1">
                <a:solidFill>
                  <a:schemeClr val="tx1"/>
                </a:solidFill>
              </a:rPr>
              <a:t>어드민으로</a:t>
            </a:r>
            <a:r>
              <a:rPr lang="ko-KR" altLang="en-US" sz="1650" dirty="0">
                <a:solidFill>
                  <a:schemeClr val="tx1"/>
                </a:solidFill>
              </a:rPr>
              <a:t> 로그인 시에만 보임</a:t>
            </a:r>
          </a:p>
        </p:txBody>
      </p:sp>
      <p:sp>
        <p:nvSpPr>
          <p:cNvPr id="49" name="Rectangle 191">
            <a:extLst>
              <a:ext uri="{FF2B5EF4-FFF2-40B4-BE49-F238E27FC236}">
                <a16:creationId xmlns:a16="http://schemas.microsoft.com/office/drawing/2014/main" id="{8EBEC697-74DB-40AB-9254-65FF75B1F5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91036" y="832905"/>
            <a:ext cx="323850" cy="216693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D847031-265F-483C-BFFA-F3F6F30EA387}"/>
              </a:ext>
            </a:extLst>
          </p:cNvPr>
          <p:cNvSpPr/>
          <p:nvPr/>
        </p:nvSpPr>
        <p:spPr>
          <a:xfrm>
            <a:off x="17579009" y="9715500"/>
            <a:ext cx="685800" cy="3809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28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26582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690336D5-DC99-4DCD-B99F-1D83C32A3D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"/>
            <a:ext cx="18288000" cy="10282482"/>
          </a:xfrm>
          <a:prstGeom prst="rect">
            <a:avLst/>
          </a:prstGeom>
        </p:spPr>
      </p:pic>
      <p:graphicFrame>
        <p:nvGraphicFramePr>
          <p:cNvPr id="3" name="Group 399">
            <a:extLst>
              <a:ext uri="{FF2B5EF4-FFF2-40B4-BE49-F238E27FC236}">
                <a16:creationId xmlns:a16="http://schemas.microsoft.com/office/drawing/2014/main" id="{698D8120-B365-4676-9685-B513C46D2E52}"/>
              </a:ext>
            </a:extLst>
          </p:cNvPr>
          <p:cNvGraphicFramePr>
            <a:graphicFrameLocks noGrp="1"/>
          </p:cNvGraphicFramePr>
          <p:nvPr/>
        </p:nvGraphicFramePr>
        <p:xfrm>
          <a:off x="14499432" y="3448940"/>
          <a:ext cx="3626643" cy="1209240"/>
        </p:xfrm>
        <a:graphic>
          <a:graphicData uri="http://schemas.openxmlformats.org/drawingml/2006/table">
            <a:tbl>
              <a:tblPr/>
              <a:tblGrid>
                <a:gridCol w="350043">
                  <a:extLst>
                    <a:ext uri="{9D8B030D-6E8A-4147-A177-3AD203B41FA5}">
                      <a16:colId xmlns:a16="http://schemas.microsoft.com/office/drawing/2014/main" val="1561365445"/>
                    </a:ext>
                  </a:extLst>
                </a:gridCol>
                <a:gridCol w="3276600">
                  <a:extLst>
                    <a:ext uri="{9D8B030D-6E8A-4147-A177-3AD203B41FA5}">
                      <a16:colId xmlns:a16="http://schemas.microsoft.com/office/drawing/2014/main" val="3488862550"/>
                    </a:ext>
                  </a:extLst>
                </a:gridCol>
              </a:tblGrid>
              <a:tr h="336600">
                <a:tc gridSpan="2">
                  <a:txBody>
                    <a:bodyPr/>
                    <a:lstStyle>
                      <a:lvl1pPr defTabSz="703263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defTabSz="703263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defTabSz="703263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defTabSz="703263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defTabSz="703263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7032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7032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7032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7032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□ DESCRIPTION □</a:t>
                      </a:r>
                    </a:p>
                  </a:txBody>
                  <a:tcPr marL="54000" marR="54000" marT="54000" marB="54000"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4567736"/>
                  </a:ext>
                </a:extLst>
              </a:tr>
              <a:tr h="290880">
                <a:tc>
                  <a:txBody>
                    <a:bodyPr/>
                    <a:lstStyle>
                      <a:lvl1pPr defTabSz="703263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defTabSz="703263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defTabSz="703263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defTabSz="703263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defTabSz="703263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7032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7032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7032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7032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1</a:t>
                      </a: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 defTabSz="703263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defTabSz="703263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defTabSz="703263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defTabSz="703263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defTabSz="703263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7032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7032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7032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7032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강의 목록 페이지로 이동</a:t>
                      </a: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6355770"/>
                  </a:ext>
                </a:extLst>
              </a:tr>
              <a:tr h="290880">
                <a:tc>
                  <a:txBody>
                    <a:bodyPr/>
                    <a:lstStyle/>
                    <a:p>
                      <a:pPr marL="0" marR="0" lvl="0" indent="0" algn="ctr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2</a:t>
                      </a: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강의 수정 페이지로 이동</a:t>
                      </a: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039655"/>
                  </a:ext>
                </a:extLst>
              </a:tr>
              <a:tr h="290880">
                <a:tc>
                  <a:txBody>
                    <a:bodyPr/>
                    <a:lstStyle/>
                    <a:p>
                      <a:pPr marL="0" marR="0" lvl="0" indent="0" algn="ctr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3</a:t>
                      </a: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게시글 삭제</a:t>
                      </a: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1650851"/>
                  </a:ext>
                </a:extLst>
              </a:tr>
            </a:tbl>
          </a:graphicData>
        </a:graphic>
      </p:graphicFrame>
      <p:sp>
        <p:nvSpPr>
          <p:cNvPr id="21" name="Rectangle 191">
            <a:extLst>
              <a:ext uri="{FF2B5EF4-FFF2-40B4-BE49-F238E27FC236}">
                <a16:creationId xmlns:a16="http://schemas.microsoft.com/office/drawing/2014/main" id="{0EDBCF61-3A5A-4BE4-9BFB-349B4E7ADA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87348" y="9246473"/>
            <a:ext cx="323850" cy="216693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8" name="Rectangle 191">
            <a:extLst>
              <a:ext uri="{FF2B5EF4-FFF2-40B4-BE49-F238E27FC236}">
                <a16:creationId xmlns:a16="http://schemas.microsoft.com/office/drawing/2014/main" id="{B56FE03B-9F45-42A2-95C0-622AFD1748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495458" y="9316358"/>
            <a:ext cx="323850" cy="216693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0" name="Rectangle 191">
            <a:extLst>
              <a:ext uri="{FF2B5EF4-FFF2-40B4-BE49-F238E27FC236}">
                <a16:creationId xmlns:a16="http://schemas.microsoft.com/office/drawing/2014/main" id="{8DE94C91-0AEA-4F2B-AB44-661FF350A9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337507" y="9316358"/>
            <a:ext cx="323850" cy="216693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9CD5BBE-509D-4E5A-AC32-09A46DF4BE99}"/>
              </a:ext>
            </a:extLst>
          </p:cNvPr>
          <p:cNvSpPr/>
          <p:nvPr/>
        </p:nvSpPr>
        <p:spPr>
          <a:xfrm>
            <a:off x="14499432" y="4771431"/>
            <a:ext cx="3626643" cy="7927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700" dirty="0" err="1">
                <a:solidFill>
                  <a:schemeClr val="tx1"/>
                </a:solidFill>
              </a:rPr>
              <a:t>어드민</a:t>
            </a:r>
            <a:r>
              <a:rPr lang="ko-KR" altLang="en-US" sz="2700" dirty="0">
                <a:solidFill>
                  <a:schemeClr val="tx1"/>
                </a:solidFill>
              </a:rPr>
              <a:t> 로그인 시</a:t>
            </a:r>
            <a:endParaRPr lang="en-US" altLang="ko-KR" sz="2700" dirty="0">
              <a:solidFill>
                <a:schemeClr val="tx1"/>
              </a:solidFill>
            </a:endParaRPr>
          </a:p>
          <a:p>
            <a:pPr algn="ctr"/>
            <a:r>
              <a:rPr lang="ko-KR" altLang="en-US" sz="2700" dirty="0">
                <a:solidFill>
                  <a:schemeClr val="tx1"/>
                </a:solidFill>
              </a:rPr>
              <a:t>강의 상세 페이지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838A526-286E-40AF-AC77-8C1AF543903A}"/>
              </a:ext>
            </a:extLst>
          </p:cNvPr>
          <p:cNvSpPr/>
          <p:nvPr/>
        </p:nvSpPr>
        <p:spPr>
          <a:xfrm>
            <a:off x="17579009" y="9715500"/>
            <a:ext cx="685800" cy="3809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29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20183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4769514" y="3954497"/>
            <a:ext cx="8748972" cy="2378006"/>
          </a:xfrm>
        </p:spPr>
        <p:txBody>
          <a:bodyPr/>
          <a:lstStyle/>
          <a:p>
            <a:r>
              <a:rPr lang="en-US" altLang="ko-KR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1. </a:t>
            </a:r>
            <a:r>
              <a:rPr lang="ko-KR" alt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개요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A44ACBD-63EF-468B-8B75-4F6DD1E0EF6B}"/>
              </a:ext>
            </a:extLst>
          </p:cNvPr>
          <p:cNvSpPr/>
          <p:nvPr/>
        </p:nvSpPr>
        <p:spPr>
          <a:xfrm>
            <a:off x="17579009" y="9715500"/>
            <a:ext cx="685800" cy="3809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6C21585-0244-4D97-9997-2B345DB4D8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aphicFrame>
        <p:nvGraphicFramePr>
          <p:cNvPr id="3" name="Group 399">
            <a:extLst>
              <a:ext uri="{FF2B5EF4-FFF2-40B4-BE49-F238E27FC236}">
                <a16:creationId xmlns:a16="http://schemas.microsoft.com/office/drawing/2014/main" id="{698D8120-B365-4676-9685-B513C46D2E52}"/>
              </a:ext>
            </a:extLst>
          </p:cNvPr>
          <p:cNvGraphicFramePr>
            <a:graphicFrameLocks noGrp="1"/>
          </p:cNvGraphicFramePr>
          <p:nvPr/>
        </p:nvGraphicFramePr>
        <p:xfrm>
          <a:off x="14499432" y="3448940"/>
          <a:ext cx="3626643" cy="918360"/>
        </p:xfrm>
        <a:graphic>
          <a:graphicData uri="http://schemas.openxmlformats.org/drawingml/2006/table">
            <a:tbl>
              <a:tblPr/>
              <a:tblGrid>
                <a:gridCol w="350043">
                  <a:extLst>
                    <a:ext uri="{9D8B030D-6E8A-4147-A177-3AD203B41FA5}">
                      <a16:colId xmlns:a16="http://schemas.microsoft.com/office/drawing/2014/main" val="1561365445"/>
                    </a:ext>
                  </a:extLst>
                </a:gridCol>
                <a:gridCol w="3276600">
                  <a:extLst>
                    <a:ext uri="{9D8B030D-6E8A-4147-A177-3AD203B41FA5}">
                      <a16:colId xmlns:a16="http://schemas.microsoft.com/office/drawing/2014/main" val="3488862550"/>
                    </a:ext>
                  </a:extLst>
                </a:gridCol>
              </a:tblGrid>
              <a:tr h="336600">
                <a:tc gridSpan="2">
                  <a:txBody>
                    <a:bodyPr/>
                    <a:lstStyle>
                      <a:lvl1pPr defTabSz="703263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defTabSz="703263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defTabSz="703263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defTabSz="703263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defTabSz="703263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7032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7032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7032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7032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□ DESCRIPTION □</a:t>
                      </a:r>
                    </a:p>
                  </a:txBody>
                  <a:tcPr marL="54000" marR="54000" marT="54000" marB="54000"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4567736"/>
                  </a:ext>
                </a:extLst>
              </a:tr>
              <a:tr h="290880">
                <a:tc>
                  <a:txBody>
                    <a:bodyPr/>
                    <a:lstStyle>
                      <a:lvl1pPr defTabSz="703263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defTabSz="703263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defTabSz="703263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defTabSz="703263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defTabSz="703263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7032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7032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7032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7032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1</a:t>
                      </a: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 defTabSz="703263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defTabSz="703263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defTabSz="703263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defTabSz="703263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defTabSz="703263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7032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7032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7032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7032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강의 목록 페이지로 이동</a:t>
                      </a: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6355770"/>
                  </a:ext>
                </a:extLst>
              </a:tr>
              <a:tr h="290880">
                <a:tc>
                  <a:txBody>
                    <a:bodyPr/>
                    <a:lstStyle/>
                    <a:p>
                      <a:pPr marL="0" marR="0" lvl="0" indent="0" algn="ctr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2</a:t>
                      </a: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버튼 클릭 시 해당 강의 수강신청 등록완료</a:t>
                      </a: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039655"/>
                  </a:ext>
                </a:extLst>
              </a:tr>
            </a:tbl>
          </a:graphicData>
        </a:graphic>
      </p:graphicFrame>
      <p:sp>
        <p:nvSpPr>
          <p:cNvPr id="21" name="Rectangle 191">
            <a:extLst>
              <a:ext uri="{FF2B5EF4-FFF2-40B4-BE49-F238E27FC236}">
                <a16:creationId xmlns:a16="http://schemas.microsoft.com/office/drawing/2014/main" id="{0EDBCF61-3A5A-4BE4-9BFB-349B4E7ADA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87560" y="9295769"/>
            <a:ext cx="323850" cy="216693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8" name="Rectangle 191">
            <a:extLst>
              <a:ext uri="{FF2B5EF4-FFF2-40B4-BE49-F238E27FC236}">
                <a16:creationId xmlns:a16="http://schemas.microsoft.com/office/drawing/2014/main" id="{B56FE03B-9F45-42A2-95C0-622AFD1748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76592" y="9295769"/>
            <a:ext cx="323850" cy="216693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9CD5BBE-509D-4E5A-AC32-09A46DF4BE99}"/>
              </a:ext>
            </a:extLst>
          </p:cNvPr>
          <p:cNvSpPr/>
          <p:nvPr/>
        </p:nvSpPr>
        <p:spPr>
          <a:xfrm>
            <a:off x="14499432" y="4595262"/>
            <a:ext cx="3626643" cy="7927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700" dirty="0">
                <a:solidFill>
                  <a:schemeClr val="tx1"/>
                </a:solidFill>
              </a:rPr>
              <a:t>학생 로그인 시</a:t>
            </a:r>
            <a:endParaRPr lang="en-US" altLang="ko-KR" sz="2700" dirty="0">
              <a:solidFill>
                <a:schemeClr val="tx1"/>
              </a:solidFill>
            </a:endParaRPr>
          </a:p>
          <a:p>
            <a:pPr algn="ctr"/>
            <a:r>
              <a:rPr lang="ko-KR" altLang="en-US" sz="2700" dirty="0">
                <a:solidFill>
                  <a:schemeClr val="tx1"/>
                </a:solidFill>
              </a:rPr>
              <a:t>강의 상세 페이지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FBE5D01-5F03-43EA-9A8A-EBB6718FEEAA}"/>
              </a:ext>
            </a:extLst>
          </p:cNvPr>
          <p:cNvSpPr/>
          <p:nvPr/>
        </p:nvSpPr>
        <p:spPr>
          <a:xfrm>
            <a:off x="17579009" y="9715500"/>
            <a:ext cx="685800" cy="3809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30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08369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91816BB4-8973-4A79-B3F8-6F2D078F52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17" name="Rectangle 191">
            <a:extLst>
              <a:ext uri="{FF2B5EF4-FFF2-40B4-BE49-F238E27FC236}">
                <a16:creationId xmlns:a16="http://schemas.microsoft.com/office/drawing/2014/main" id="{01CB696E-9EE5-4C23-8A17-8BE9C9DD3A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2971" y="6980408"/>
            <a:ext cx="323850" cy="216693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</a:rPr>
              <a:t>1</a:t>
            </a:r>
          </a:p>
        </p:txBody>
      </p:sp>
      <p:graphicFrame>
        <p:nvGraphicFramePr>
          <p:cNvPr id="18" name="Group 399">
            <a:extLst>
              <a:ext uri="{FF2B5EF4-FFF2-40B4-BE49-F238E27FC236}">
                <a16:creationId xmlns:a16="http://schemas.microsoft.com/office/drawing/2014/main" id="{1F6A07E5-3DC3-42BC-944D-1AF69AD4146A}"/>
              </a:ext>
            </a:extLst>
          </p:cNvPr>
          <p:cNvGraphicFramePr>
            <a:graphicFrameLocks noGrp="1"/>
          </p:cNvGraphicFramePr>
          <p:nvPr/>
        </p:nvGraphicFramePr>
        <p:xfrm>
          <a:off x="14648774" y="3022713"/>
          <a:ext cx="3626643" cy="918360"/>
        </p:xfrm>
        <a:graphic>
          <a:graphicData uri="http://schemas.openxmlformats.org/drawingml/2006/table">
            <a:tbl>
              <a:tblPr/>
              <a:tblGrid>
                <a:gridCol w="350043">
                  <a:extLst>
                    <a:ext uri="{9D8B030D-6E8A-4147-A177-3AD203B41FA5}">
                      <a16:colId xmlns:a16="http://schemas.microsoft.com/office/drawing/2014/main" val="1561365445"/>
                    </a:ext>
                  </a:extLst>
                </a:gridCol>
                <a:gridCol w="3276600">
                  <a:extLst>
                    <a:ext uri="{9D8B030D-6E8A-4147-A177-3AD203B41FA5}">
                      <a16:colId xmlns:a16="http://schemas.microsoft.com/office/drawing/2014/main" val="3488862550"/>
                    </a:ext>
                  </a:extLst>
                </a:gridCol>
              </a:tblGrid>
              <a:tr h="336600">
                <a:tc gridSpan="2">
                  <a:txBody>
                    <a:bodyPr/>
                    <a:lstStyle>
                      <a:lvl1pPr defTabSz="703263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defTabSz="703263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defTabSz="703263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defTabSz="703263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defTabSz="703263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7032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7032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7032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7032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□ DESCRIPTION □</a:t>
                      </a:r>
                    </a:p>
                  </a:txBody>
                  <a:tcPr marL="54000" marR="54000" marT="54000" marB="54000"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4567736"/>
                  </a:ext>
                </a:extLst>
              </a:tr>
              <a:tr h="290880">
                <a:tc>
                  <a:txBody>
                    <a:bodyPr/>
                    <a:lstStyle>
                      <a:lvl1pPr defTabSz="703263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defTabSz="703263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defTabSz="703263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defTabSz="703263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defTabSz="703263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7032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7032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7032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7032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1</a:t>
                      </a: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 defTabSz="703263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defTabSz="703263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defTabSz="703263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defTabSz="703263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defTabSz="703263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7032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7032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7032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7032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첨부파일 등록</a:t>
                      </a: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6355770"/>
                  </a:ext>
                </a:extLst>
              </a:tr>
              <a:tr h="290880">
                <a:tc>
                  <a:txBody>
                    <a:bodyPr/>
                    <a:lstStyle>
                      <a:lvl1pPr defTabSz="703263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defTabSz="703263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defTabSz="703263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defTabSz="703263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defTabSz="703263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7032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7032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7032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7032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2</a:t>
                      </a: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 defTabSz="703263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defTabSz="703263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defTabSz="703263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defTabSz="703263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defTabSz="703263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7032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7032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7032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7032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등록 클릭 시 강의 리스트로 이동</a:t>
                      </a: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2139490"/>
                  </a:ext>
                </a:extLst>
              </a:tr>
            </a:tbl>
          </a:graphicData>
        </a:graphic>
      </p:graphicFrame>
      <p:sp>
        <p:nvSpPr>
          <p:cNvPr id="24" name="Rectangle 191">
            <a:extLst>
              <a:ext uri="{FF2B5EF4-FFF2-40B4-BE49-F238E27FC236}">
                <a16:creationId xmlns:a16="http://schemas.microsoft.com/office/drawing/2014/main" id="{89336B57-4F78-4897-83AD-05454A094D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610293" y="7712346"/>
            <a:ext cx="323850" cy="216693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575635B-FB76-4E40-9E87-D87867A481B0}"/>
              </a:ext>
            </a:extLst>
          </p:cNvPr>
          <p:cNvSpPr/>
          <p:nvPr/>
        </p:nvSpPr>
        <p:spPr>
          <a:xfrm>
            <a:off x="14610293" y="4327295"/>
            <a:ext cx="3626643" cy="7927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700" dirty="0">
                <a:solidFill>
                  <a:schemeClr val="tx1"/>
                </a:solidFill>
              </a:rPr>
              <a:t>강의 등록 페이지</a:t>
            </a:r>
            <a:endParaRPr lang="en-US" altLang="ko-KR" sz="2700" dirty="0">
              <a:solidFill>
                <a:schemeClr val="tx1"/>
              </a:solidFill>
            </a:endParaRPr>
          </a:p>
          <a:p>
            <a:pPr algn="ctr"/>
            <a:r>
              <a:rPr lang="ko-KR" altLang="en-US" sz="2700" dirty="0">
                <a:solidFill>
                  <a:schemeClr val="tx1"/>
                </a:solidFill>
              </a:rPr>
              <a:t>및</a:t>
            </a:r>
            <a:endParaRPr lang="en-US" altLang="ko-KR" sz="2700" dirty="0">
              <a:solidFill>
                <a:schemeClr val="tx1"/>
              </a:solidFill>
            </a:endParaRPr>
          </a:p>
          <a:p>
            <a:pPr algn="ctr"/>
            <a:r>
              <a:rPr lang="ko-KR" altLang="en-US" sz="2700" dirty="0">
                <a:solidFill>
                  <a:schemeClr val="tx1"/>
                </a:solidFill>
              </a:rPr>
              <a:t>수정 페이지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913D5C3-8941-445A-9ACE-EAABEFFD41B2}"/>
              </a:ext>
            </a:extLst>
          </p:cNvPr>
          <p:cNvSpPr/>
          <p:nvPr/>
        </p:nvSpPr>
        <p:spPr>
          <a:xfrm>
            <a:off x="17579009" y="9715500"/>
            <a:ext cx="685800" cy="3809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31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37569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5432481E-8C06-487D-82BE-11A0617320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aphicFrame>
        <p:nvGraphicFramePr>
          <p:cNvPr id="4" name="Group 399">
            <a:extLst>
              <a:ext uri="{FF2B5EF4-FFF2-40B4-BE49-F238E27FC236}">
                <a16:creationId xmlns:a16="http://schemas.microsoft.com/office/drawing/2014/main" id="{7F6C527B-EFF6-4436-AAE9-09E4ABA29601}"/>
              </a:ext>
            </a:extLst>
          </p:cNvPr>
          <p:cNvGraphicFramePr>
            <a:graphicFrameLocks noGrp="1"/>
          </p:cNvGraphicFramePr>
          <p:nvPr/>
        </p:nvGraphicFramePr>
        <p:xfrm>
          <a:off x="14661357" y="2395379"/>
          <a:ext cx="3626643" cy="1101240"/>
        </p:xfrm>
        <a:graphic>
          <a:graphicData uri="http://schemas.openxmlformats.org/drawingml/2006/table">
            <a:tbl>
              <a:tblPr/>
              <a:tblGrid>
                <a:gridCol w="350043">
                  <a:extLst>
                    <a:ext uri="{9D8B030D-6E8A-4147-A177-3AD203B41FA5}">
                      <a16:colId xmlns:a16="http://schemas.microsoft.com/office/drawing/2014/main" val="1561365445"/>
                    </a:ext>
                  </a:extLst>
                </a:gridCol>
                <a:gridCol w="3276600">
                  <a:extLst>
                    <a:ext uri="{9D8B030D-6E8A-4147-A177-3AD203B41FA5}">
                      <a16:colId xmlns:a16="http://schemas.microsoft.com/office/drawing/2014/main" val="3488862550"/>
                    </a:ext>
                  </a:extLst>
                </a:gridCol>
              </a:tblGrid>
              <a:tr h="336600">
                <a:tc gridSpan="2">
                  <a:txBody>
                    <a:bodyPr/>
                    <a:lstStyle>
                      <a:lvl1pPr defTabSz="703263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defTabSz="703263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defTabSz="703263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defTabSz="703263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defTabSz="703263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7032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7032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7032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7032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□ DESCRIPTION □</a:t>
                      </a:r>
                    </a:p>
                  </a:txBody>
                  <a:tcPr marL="54000" marR="54000" marT="54000" marB="54000"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4567736"/>
                  </a:ext>
                </a:extLst>
              </a:tr>
              <a:tr h="290880">
                <a:tc>
                  <a:txBody>
                    <a:bodyPr/>
                    <a:lstStyle>
                      <a:lvl1pPr defTabSz="703263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defTabSz="703263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defTabSz="703263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defTabSz="703263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defTabSz="703263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7032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7032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7032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7032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1</a:t>
                      </a: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 defTabSz="703263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defTabSz="703263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defTabSz="703263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defTabSz="703263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defTabSz="703263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7032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7032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7032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7032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전체 강의 또는 강의 중 강의 정렬 기능</a:t>
                      </a: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5999576"/>
                  </a:ext>
                </a:extLst>
              </a:tr>
              <a:tr h="473760">
                <a:tc>
                  <a:txBody>
                    <a:bodyPr/>
                    <a:lstStyle>
                      <a:lvl1pPr defTabSz="703263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defTabSz="703263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defTabSz="703263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defTabSz="703263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defTabSz="703263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7032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7032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7032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7032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2</a:t>
                      </a: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 defTabSz="703263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defTabSz="703263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defTabSz="703263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defTabSz="703263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defTabSz="703263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7032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7032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7032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7032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해당 강의를 듣고 있는 학생들의 출결 관리 페이지로 이동</a:t>
                      </a: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2607050"/>
                  </a:ext>
                </a:extLst>
              </a:tr>
            </a:tbl>
          </a:graphicData>
        </a:graphic>
      </p:graphicFrame>
      <p:sp>
        <p:nvSpPr>
          <p:cNvPr id="18" name="Rectangle 191">
            <a:extLst>
              <a:ext uri="{FF2B5EF4-FFF2-40B4-BE49-F238E27FC236}">
                <a16:creationId xmlns:a16="http://schemas.microsoft.com/office/drawing/2014/main" id="{C71C2273-B073-4144-A8DC-0C6BF52614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68472" y="2576187"/>
            <a:ext cx="323850" cy="216693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9" name="Rectangle 191">
            <a:extLst>
              <a:ext uri="{FF2B5EF4-FFF2-40B4-BE49-F238E27FC236}">
                <a16:creationId xmlns:a16="http://schemas.microsoft.com/office/drawing/2014/main" id="{30B79BC8-2DF5-4A78-928F-04114887C4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49168" y="4365140"/>
            <a:ext cx="323850" cy="216693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156B70E-C208-4728-A33E-364A18230F7A}"/>
              </a:ext>
            </a:extLst>
          </p:cNvPr>
          <p:cNvSpPr/>
          <p:nvPr/>
        </p:nvSpPr>
        <p:spPr>
          <a:xfrm>
            <a:off x="14661357" y="3754898"/>
            <a:ext cx="3626643" cy="7927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700" dirty="0">
                <a:solidFill>
                  <a:schemeClr val="tx1"/>
                </a:solidFill>
              </a:rPr>
              <a:t>출결 관리가 가능한 강의 목록페이지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3D273D1-7439-4108-B4BA-F1CAFB1A0D84}"/>
              </a:ext>
            </a:extLst>
          </p:cNvPr>
          <p:cNvSpPr/>
          <p:nvPr/>
        </p:nvSpPr>
        <p:spPr>
          <a:xfrm>
            <a:off x="17579009" y="9715500"/>
            <a:ext cx="685800" cy="3809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32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89228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F005AF50-5A03-41C5-982A-F3D55A9E21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aphicFrame>
        <p:nvGraphicFramePr>
          <p:cNvPr id="3" name="Group 399">
            <a:extLst>
              <a:ext uri="{FF2B5EF4-FFF2-40B4-BE49-F238E27FC236}">
                <a16:creationId xmlns:a16="http://schemas.microsoft.com/office/drawing/2014/main" id="{698D8120-B365-4676-9685-B513C46D2E52}"/>
              </a:ext>
            </a:extLst>
          </p:cNvPr>
          <p:cNvGraphicFramePr>
            <a:graphicFrameLocks noGrp="1"/>
          </p:cNvGraphicFramePr>
          <p:nvPr/>
        </p:nvGraphicFramePr>
        <p:xfrm>
          <a:off x="14434854" y="2420280"/>
          <a:ext cx="3626643" cy="1575000"/>
        </p:xfrm>
        <a:graphic>
          <a:graphicData uri="http://schemas.openxmlformats.org/drawingml/2006/table">
            <a:tbl>
              <a:tblPr/>
              <a:tblGrid>
                <a:gridCol w="350043">
                  <a:extLst>
                    <a:ext uri="{9D8B030D-6E8A-4147-A177-3AD203B41FA5}">
                      <a16:colId xmlns:a16="http://schemas.microsoft.com/office/drawing/2014/main" val="1561365445"/>
                    </a:ext>
                  </a:extLst>
                </a:gridCol>
                <a:gridCol w="3276600">
                  <a:extLst>
                    <a:ext uri="{9D8B030D-6E8A-4147-A177-3AD203B41FA5}">
                      <a16:colId xmlns:a16="http://schemas.microsoft.com/office/drawing/2014/main" val="3488862550"/>
                    </a:ext>
                  </a:extLst>
                </a:gridCol>
              </a:tblGrid>
              <a:tr h="336600">
                <a:tc gridSpan="2">
                  <a:txBody>
                    <a:bodyPr/>
                    <a:lstStyle>
                      <a:lvl1pPr defTabSz="703263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defTabSz="703263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defTabSz="703263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defTabSz="703263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defTabSz="703263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7032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7032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7032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7032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□ DESCRIPTION □</a:t>
                      </a:r>
                    </a:p>
                  </a:txBody>
                  <a:tcPr marL="54000" marR="54000" marT="54000" marB="54000"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4567736"/>
                  </a:ext>
                </a:extLst>
              </a:tr>
              <a:tr h="290880">
                <a:tc>
                  <a:txBody>
                    <a:bodyPr/>
                    <a:lstStyle>
                      <a:lvl1pPr defTabSz="703263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defTabSz="703263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defTabSz="703263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defTabSz="703263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defTabSz="703263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7032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7032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7032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7032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1</a:t>
                      </a: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 defTabSz="703263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defTabSz="703263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defTabSz="703263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defTabSz="703263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defTabSz="703263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7032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7032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7032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7032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해당 강의의 출석체크를 위한 인증코드 생성</a:t>
                      </a: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5999576"/>
                  </a:ext>
                </a:extLst>
              </a:tr>
              <a:tr h="473760">
                <a:tc>
                  <a:txBody>
                    <a:bodyPr/>
                    <a:lstStyle/>
                    <a:p>
                      <a:pPr marL="0" marR="0" lvl="0" indent="0" algn="ctr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2</a:t>
                      </a: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날짜를 선택하면 강의를 듣고 있는 학생 목록 출력</a:t>
                      </a: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446872"/>
                  </a:ext>
                </a:extLst>
              </a:tr>
              <a:tr h="473760">
                <a:tc>
                  <a:txBody>
                    <a:bodyPr/>
                    <a:lstStyle/>
                    <a:p>
                      <a:pPr marL="0" marR="0" lvl="0" indent="0" algn="ctr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3</a:t>
                      </a: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출결상태를</a:t>
                      </a:r>
                      <a:r>
                        <a:rPr kumimoji="1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 체크하고 등록버튼을 누르면 </a:t>
                      </a:r>
                      <a:r>
                        <a:rPr kumimoji="1" lang="ko-KR" altLang="en-US" sz="1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출결구분</a:t>
                      </a:r>
                      <a:r>
                        <a:rPr kumimoji="1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 변경</a:t>
                      </a: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3056054"/>
                  </a:ext>
                </a:extLst>
              </a:tr>
            </a:tbl>
          </a:graphicData>
        </a:graphic>
      </p:graphicFrame>
      <p:sp>
        <p:nvSpPr>
          <p:cNvPr id="50" name="Rectangle 191">
            <a:extLst>
              <a:ext uri="{FF2B5EF4-FFF2-40B4-BE49-F238E27FC236}">
                <a16:creationId xmlns:a16="http://schemas.microsoft.com/office/drawing/2014/main" id="{E1E74E02-B5FC-4979-AD50-BB410086E8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55888" y="2311934"/>
            <a:ext cx="323850" cy="216693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51" name="Rectangle 191">
            <a:extLst>
              <a:ext uri="{FF2B5EF4-FFF2-40B4-BE49-F238E27FC236}">
                <a16:creationId xmlns:a16="http://schemas.microsoft.com/office/drawing/2014/main" id="{6EC7B9AA-CDE7-4D84-991F-0408FC84D2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55888" y="3010275"/>
            <a:ext cx="323850" cy="216693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52" name="Rectangle 191">
            <a:extLst>
              <a:ext uri="{FF2B5EF4-FFF2-40B4-BE49-F238E27FC236}">
                <a16:creationId xmlns:a16="http://schemas.microsoft.com/office/drawing/2014/main" id="{240E8853-7847-4392-AB40-C6D83868EA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440030" y="4144886"/>
            <a:ext cx="323850" cy="216693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</a:rPr>
              <a:t>3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DBB3F9C-CAE8-447B-80B3-91A5D4A3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0706" y="3226968"/>
            <a:ext cx="3100820" cy="405821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E6C1D21-98E8-47A2-BDFB-6AB35378D0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80147" y="4361579"/>
            <a:ext cx="868262" cy="2165924"/>
          </a:xfrm>
          <a:prstGeom prst="rect">
            <a:avLst/>
          </a:prstGeom>
        </p:spPr>
      </p:pic>
      <p:sp>
        <p:nvSpPr>
          <p:cNvPr id="53" name="직사각형 52">
            <a:extLst>
              <a:ext uri="{FF2B5EF4-FFF2-40B4-BE49-F238E27FC236}">
                <a16:creationId xmlns:a16="http://schemas.microsoft.com/office/drawing/2014/main" id="{D833597F-4467-4747-A868-87D0B8A53D92}"/>
              </a:ext>
            </a:extLst>
          </p:cNvPr>
          <p:cNvSpPr/>
          <p:nvPr/>
        </p:nvSpPr>
        <p:spPr>
          <a:xfrm>
            <a:off x="14197088" y="4162388"/>
            <a:ext cx="4102176" cy="7927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700" dirty="0">
                <a:solidFill>
                  <a:schemeClr val="tx1"/>
                </a:solidFill>
              </a:rPr>
              <a:t>해당 강의에 대한 학생의 출결 관리 페이지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BA6F105-58EB-4FE6-AD6D-6CC6E4EB2639}"/>
              </a:ext>
            </a:extLst>
          </p:cNvPr>
          <p:cNvSpPr/>
          <p:nvPr/>
        </p:nvSpPr>
        <p:spPr>
          <a:xfrm>
            <a:off x="17579009" y="9715500"/>
            <a:ext cx="685800" cy="3809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33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422861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7E49066-AB45-459D-936D-3D0A67D0F5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D7B72382-59AD-4C00-B86F-A95D084DE8D5}"/>
              </a:ext>
            </a:extLst>
          </p:cNvPr>
          <p:cNvSpPr/>
          <p:nvPr/>
        </p:nvSpPr>
        <p:spPr>
          <a:xfrm>
            <a:off x="17579009" y="9715500"/>
            <a:ext cx="685800" cy="3809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34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99940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6E4BCE1-0E84-4689-94E8-724F139801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aphicFrame>
        <p:nvGraphicFramePr>
          <p:cNvPr id="4" name="Group 399">
            <a:extLst>
              <a:ext uri="{FF2B5EF4-FFF2-40B4-BE49-F238E27FC236}">
                <a16:creationId xmlns:a16="http://schemas.microsoft.com/office/drawing/2014/main" id="{41B6D940-78ED-4EE0-9A4B-5A041D51AE8D}"/>
              </a:ext>
            </a:extLst>
          </p:cNvPr>
          <p:cNvGraphicFramePr>
            <a:graphicFrameLocks noGrp="1"/>
          </p:cNvGraphicFramePr>
          <p:nvPr/>
        </p:nvGraphicFramePr>
        <p:xfrm>
          <a:off x="14434854" y="2420280"/>
          <a:ext cx="3626643" cy="1757880"/>
        </p:xfrm>
        <a:graphic>
          <a:graphicData uri="http://schemas.openxmlformats.org/drawingml/2006/table">
            <a:tbl>
              <a:tblPr/>
              <a:tblGrid>
                <a:gridCol w="350043">
                  <a:extLst>
                    <a:ext uri="{9D8B030D-6E8A-4147-A177-3AD203B41FA5}">
                      <a16:colId xmlns:a16="http://schemas.microsoft.com/office/drawing/2014/main" val="1561365445"/>
                    </a:ext>
                  </a:extLst>
                </a:gridCol>
                <a:gridCol w="3276600">
                  <a:extLst>
                    <a:ext uri="{9D8B030D-6E8A-4147-A177-3AD203B41FA5}">
                      <a16:colId xmlns:a16="http://schemas.microsoft.com/office/drawing/2014/main" val="3488862550"/>
                    </a:ext>
                  </a:extLst>
                </a:gridCol>
              </a:tblGrid>
              <a:tr h="336600">
                <a:tc gridSpan="2">
                  <a:txBody>
                    <a:bodyPr/>
                    <a:lstStyle>
                      <a:lvl1pPr defTabSz="703263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defTabSz="703263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defTabSz="703263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defTabSz="703263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defTabSz="703263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7032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7032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7032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7032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□ DESCRIPTION □</a:t>
                      </a:r>
                    </a:p>
                  </a:txBody>
                  <a:tcPr marL="54000" marR="54000" marT="54000" marB="54000"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4567736"/>
                  </a:ext>
                </a:extLst>
              </a:tr>
              <a:tr h="473760">
                <a:tc>
                  <a:txBody>
                    <a:bodyPr/>
                    <a:lstStyle>
                      <a:lvl1pPr defTabSz="703263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defTabSz="703263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defTabSz="703263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defTabSz="703263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defTabSz="703263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7032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7032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7032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7032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1</a:t>
                      </a: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 defTabSz="703263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defTabSz="703263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defTabSz="703263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defTabSz="703263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defTabSz="703263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7032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7032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7032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7032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현재 학생이 수강중인 강의 정보를 확인할 수 있는 페이지로 이동</a:t>
                      </a: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5999576"/>
                  </a:ext>
                </a:extLst>
              </a:tr>
              <a:tr h="473760">
                <a:tc>
                  <a:txBody>
                    <a:bodyPr/>
                    <a:lstStyle/>
                    <a:p>
                      <a:pPr marL="0" marR="0" lvl="0" indent="0" algn="ctr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2</a:t>
                      </a: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해당 강의의 출석 체크를 위한 페이지로 이동</a:t>
                      </a: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446872"/>
                  </a:ext>
                </a:extLst>
              </a:tr>
              <a:tr h="473760">
                <a:tc>
                  <a:txBody>
                    <a:bodyPr/>
                    <a:lstStyle/>
                    <a:p>
                      <a:pPr marL="0" marR="0" lvl="0" indent="0" algn="ctr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3</a:t>
                      </a: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출석한 내역을 확인할 수 있는 페이지로 이동</a:t>
                      </a: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3056054"/>
                  </a:ext>
                </a:extLst>
              </a:tr>
            </a:tbl>
          </a:graphicData>
        </a:graphic>
      </p:graphicFrame>
      <p:sp>
        <p:nvSpPr>
          <p:cNvPr id="5" name="Rectangle 191">
            <a:extLst>
              <a:ext uri="{FF2B5EF4-FFF2-40B4-BE49-F238E27FC236}">
                <a16:creationId xmlns:a16="http://schemas.microsoft.com/office/drawing/2014/main" id="{B21D35C6-7572-4941-BD4C-4E74BA0B4B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55888" y="3287532"/>
            <a:ext cx="323850" cy="216693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6" name="Rectangle 191">
            <a:extLst>
              <a:ext uri="{FF2B5EF4-FFF2-40B4-BE49-F238E27FC236}">
                <a16:creationId xmlns:a16="http://schemas.microsoft.com/office/drawing/2014/main" id="{A98C382F-138A-40AD-9609-53A76EE568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68472" y="4132731"/>
            <a:ext cx="323850" cy="216693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7" name="Rectangle 191">
            <a:extLst>
              <a:ext uri="{FF2B5EF4-FFF2-40B4-BE49-F238E27FC236}">
                <a16:creationId xmlns:a16="http://schemas.microsoft.com/office/drawing/2014/main" id="{10C7DA58-AB87-4B87-A91D-1318D48E15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68472" y="4952417"/>
            <a:ext cx="323850" cy="216693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48A1E58-5D4B-4405-9444-6D623E4989D8}"/>
              </a:ext>
            </a:extLst>
          </p:cNvPr>
          <p:cNvSpPr/>
          <p:nvPr/>
        </p:nvSpPr>
        <p:spPr>
          <a:xfrm>
            <a:off x="14185824" y="4350741"/>
            <a:ext cx="4102176" cy="7927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700" dirty="0">
                <a:solidFill>
                  <a:schemeClr val="tx1"/>
                </a:solidFill>
              </a:rPr>
              <a:t>수강 중인 강의를 확인할 수 있는 페이지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282BF1D-9A74-427E-8547-B4F0F119E48A}"/>
              </a:ext>
            </a:extLst>
          </p:cNvPr>
          <p:cNvSpPr/>
          <p:nvPr/>
        </p:nvSpPr>
        <p:spPr>
          <a:xfrm>
            <a:off x="17579009" y="9715500"/>
            <a:ext cx="685800" cy="3809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35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0354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F9CEE5E-CB84-4189-9565-CBCF402B30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5" name="Rectangle 191">
            <a:extLst>
              <a:ext uri="{FF2B5EF4-FFF2-40B4-BE49-F238E27FC236}">
                <a16:creationId xmlns:a16="http://schemas.microsoft.com/office/drawing/2014/main" id="{7300CF2B-3202-4BB3-9C1F-F3F458D9AE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50971" y="9705110"/>
            <a:ext cx="323850" cy="216693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</a:rPr>
              <a:t>1</a:t>
            </a:r>
          </a:p>
        </p:txBody>
      </p:sp>
      <p:graphicFrame>
        <p:nvGraphicFramePr>
          <p:cNvPr id="6" name="Group 399">
            <a:extLst>
              <a:ext uri="{FF2B5EF4-FFF2-40B4-BE49-F238E27FC236}">
                <a16:creationId xmlns:a16="http://schemas.microsoft.com/office/drawing/2014/main" id="{8012543C-1DF0-4B83-9ECE-AE60364C1B2D}"/>
              </a:ext>
            </a:extLst>
          </p:cNvPr>
          <p:cNvGraphicFramePr>
            <a:graphicFrameLocks noGrp="1"/>
          </p:cNvGraphicFramePr>
          <p:nvPr/>
        </p:nvGraphicFramePr>
        <p:xfrm>
          <a:off x="14434854" y="2420280"/>
          <a:ext cx="3626643" cy="993240"/>
        </p:xfrm>
        <a:graphic>
          <a:graphicData uri="http://schemas.openxmlformats.org/drawingml/2006/table">
            <a:tbl>
              <a:tblPr/>
              <a:tblGrid>
                <a:gridCol w="350043">
                  <a:extLst>
                    <a:ext uri="{9D8B030D-6E8A-4147-A177-3AD203B41FA5}">
                      <a16:colId xmlns:a16="http://schemas.microsoft.com/office/drawing/2014/main" val="1561365445"/>
                    </a:ext>
                  </a:extLst>
                </a:gridCol>
                <a:gridCol w="3276600">
                  <a:extLst>
                    <a:ext uri="{9D8B030D-6E8A-4147-A177-3AD203B41FA5}">
                      <a16:colId xmlns:a16="http://schemas.microsoft.com/office/drawing/2014/main" val="3488862550"/>
                    </a:ext>
                  </a:extLst>
                </a:gridCol>
              </a:tblGrid>
              <a:tr h="336600">
                <a:tc gridSpan="2">
                  <a:txBody>
                    <a:bodyPr/>
                    <a:lstStyle>
                      <a:lvl1pPr defTabSz="703263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defTabSz="703263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defTabSz="703263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defTabSz="703263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defTabSz="703263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7032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7032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7032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7032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□ DESCRIPTION □</a:t>
                      </a:r>
                    </a:p>
                  </a:txBody>
                  <a:tcPr marL="54000" marR="54000" marT="54000" marB="54000"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4567736"/>
                  </a:ext>
                </a:extLst>
              </a:tr>
              <a:tr h="656640">
                <a:tc>
                  <a:txBody>
                    <a:bodyPr/>
                    <a:lstStyle>
                      <a:lvl1pPr defTabSz="703263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defTabSz="703263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defTabSz="703263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defTabSz="703263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defTabSz="703263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7032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7032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7032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7032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1</a:t>
                      </a: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 defTabSz="703263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defTabSz="703263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defTabSz="703263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defTabSz="703263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defTabSz="703263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7032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7032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7032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7032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강사 출석관리 페이지에서 할당된 인증코드를 입력 후 출석 체크 버튼을 누르면 출석이 되는 동시에 화면에 출력</a:t>
                      </a: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5999576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CBDEB261-1C62-42EB-A886-71E5D407227F}"/>
              </a:ext>
            </a:extLst>
          </p:cNvPr>
          <p:cNvSpPr/>
          <p:nvPr/>
        </p:nvSpPr>
        <p:spPr>
          <a:xfrm>
            <a:off x="14197087" y="3771900"/>
            <a:ext cx="4102176" cy="7927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700" dirty="0">
                <a:solidFill>
                  <a:schemeClr val="tx1"/>
                </a:solidFill>
              </a:rPr>
              <a:t>수강 중인 강의의 출석체크 하는 페이지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B748590-C6B0-4960-A322-99C3A04D5A00}"/>
              </a:ext>
            </a:extLst>
          </p:cNvPr>
          <p:cNvSpPr/>
          <p:nvPr/>
        </p:nvSpPr>
        <p:spPr>
          <a:xfrm>
            <a:off x="17579009" y="9715500"/>
            <a:ext cx="685800" cy="3809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36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87857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EA61412-B36F-439F-95D1-239572555B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aphicFrame>
        <p:nvGraphicFramePr>
          <p:cNvPr id="4" name="Group 399">
            <a:extLst>
              <a:ext uri="{FF2B5EF4-FFF2-40B4-BE49-F238E27FC236}">
                <a16:creationId xmlns:a16="http://schemas.microsoft.com/office/drawing/2014/main" id="{BEFEA7F2-EEAA-46DA-AC06-F9F0ACF257BA}"/>
              </a:ext>
            </a:extLst>
          </p:cNvPr>
          <p:cNvGraphicFramePr>
            <a:graphicFrameLocks noGrp="1"/>
          </p:cNvGraphicFramePr>
          <p:nvPr/>
        </p:nvGraphicFramePr>
        <p:xfrm>
          <a:off x="14434854" y="2420280"/>
          <a:ext cx="3626643" cy="918360"/>
        </p:xfrm>
        <a:graphic>
          <a:graphicData uri="http://schemas.openxmlformats.org/drawingml/2006/table">
            <a:tbl>
              <a:tblPr/>
              <a:tblGrid>
                <a:gridCol w="350043">
                  <a:extLst>
                    <a:ext uri="{9D8B030D-6E8A-4147-A177-3AD203B41FA5}">
                      <a16:colId xmlns:a16="http://schemas.microsoft.com/office/drawing/2014/main" val="1561365445"/>
                    </a:ext>
                  </a:extLst>
                </a:gridCol>
                <a:gridCol w="3276600">
                  <a:extLst>
                    <a:ext uri="{9D8B030D-6E8A-4147-A177-3AD203B41FA5}">
                      <a16:colId xmlns:a16="http://schemas.microsoft.com/office/drawing/2014/main" val="3488862550"/>
                    </a:ext>
                  </a:extLst>
                </a:gridCol>
              </a:tblGrid>
              <a:tr h="336600">
                <a:tc gridSpan="2">
                  <a:txBody>
                    <a:bodyPr/>
                    <a:lstStyle>
                      <a:lvl1pPr defTabSz="703263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defTabSz="703263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defTabSz="703263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defTabSz="703263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defTabSz="703263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7032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7032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7032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7032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□ DESCRIPTION □</a:t>
                      </a:r>
                    </a:p>
                  </a:txBody>
                  <a:tcPr marL="54000" marR="54000" marT="54000" marB="54000"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4567736"/>
                  </a:ext>
                </a:extLst>
              </a:tr>
              <a:tr h="290880">
                <a:tc>
                  <a:txBody>
                    <a:bodyPr/>
                    <a:lstStyle>
                      <a:lvl1pPr defTabSz="703263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defTabSz="703263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defTabSz="703263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defTabSz="703263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defTabSz="703263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7032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7032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7032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7032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1</a:t>
                      </a: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 defTabSz="703263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defTabSz="703263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defTabSz="703263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defTabSz="703263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defTabSz="703263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7032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7032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7032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7032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캘린더의 이전 달로 이동</a:t>
                      </a: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5999576"/>
                  </a:ext>
                </a:extLst>
              </a:tr>
              <a:tr h="290880">
                <a:tc>
                  <a:txBody>
                    <a:bodyPr/>
                    <a:lstStyle/>
                    <a:p>
                      <a:pPr marL="0" marR="0" lvl="0" indent="0" algn="ctr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2</a:t>
                      </a: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캘린더의 다음 달로 이동</a:t>
                      </a: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446872"/>
                  </a:ext>
                </a:extLst>
              </a:tr>
            </a:tbl>
          </a:graphicData>
        </a:graphic>
      </p:graphicFrame>
      <p:sp>
        <p:nvSpPr>
          <p:cNvPr id="5" name="Rectangle 191">
            <a:extLst>
              <a:ext uri="{FF2B5EF4-FFF2-40B4-BE49-F238E27FC236}">
                <a16:creationId xmlns:a16="http://schemas.microsoft.com/office/drawing/2014/main" id="{8CF5169E-5B36-4620-B647-4C77D6A7A5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531921" y="2203587"/>
            <a:ext cx="323850" cy="216693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6" name="Rectangle 191">
            <a:extLst>
              <a:ext uri="{FF2B5EF4-FFF2-40B4-BE49-F238E27FC236}">
                <a16:creationId xmlns:a16="http://schemas.microsoft.com/office/drawing/2014/main" id="{5697DFDE-1F92-427F-8CEC-ECCA9BA8EF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984926" y="2203587"/>
            <a:ext cx="323850" cy="216693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6D4665A-18B5-4C86-9F33-EEA72B508B60}"/>
              </a:ext>
            </a:extLst>
          </p:cNvPr>
          <p:cNvSpPr/>
          <p:nvPr/>
        </p:nvSpPr>
        <p:spPr>
          <a:xfrm>
            <a:off x="14185824" y="3595731"/>
            <a:ext cx="4102176" cy="7927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700" dirty="0">
                <a:solidFill>
                  <a:schemeClr val="tx1"/>
                </a:solidFill>
              </a:rPr>
              <a:t>수강 중인 강의의 출석정보를 확인하는 페이지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054602E-7C33-4D2E-A343-A918DE3F1405}"/>
              </a:ext>
            </a:extLst>
          </p:cNvPr>
          <p:cNvSpPr/>
          <p:nvPr/>
        </p:nvSpPr>
        <p:spPr>
          <a:xfrm>
            <a:off x="17579009" y="9715500"/>
            <a:ext cx="685800" cy="3809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37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54653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5FFAB33E-BE52-4510-A31F-172D5773EF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aphicFrame>
        <p:nvGraphicFramePr>
          <p:cNvPr id="4" name="Group 399">
            <a:extLst>
              <a:ext uri="{FF2B5EF4-FFF2-40B4-BE49-F238E27FC236}">
                <a16:creationId xmlns:a16="http://schemas.microsoft.com/office/drawing/2014/main" id="{42732910-10DE-4064-9E62-3E1211EAD969}"/>
              </a:ext>
            </a:extLst>
          </p:cNvPr>
          <p:cNvGraphicFramePr>
            <a:graphicFrameLocks noGrp="1"/>
          </p:cNvGraphicFramePr>
          <p:nvPr/>
        </p:nvGraphicFramePr>
        <p:xfrm>
          <a:off x="14535522" y="2978873"/>
          <a:ext cx="3626643" cy="2522520"/>
        </p:xfrm>
        <a:graphic>
          <a:graphicData uri="http://schemas.openxmlformats.org/drawingml/2006/table">
            <a:tbl>
              <a:tblPr/>
              <a:tblGrid>
                <a:gridCol w="350043">
                  <a:extLst>
                    <a:ext uri="{9D8B030D-6E8A-4147-A177-3AD203B41FA5}">
                      <a16:colId xmlns:a16="http://schemas.microsoft.com/office/drawing/2014/main" val="1561365445"/>
                    </a:ext>
                  </a:extLst>
                </a:gridCol>
                <a:gridCol w="3276600">
                  <a:extLst>
                    <a:ext uri="{9D8B030D-6E8A-4147-A177-3AD203B41FA5}">
                      <a16:colId xmlns:a16="http://schemas.microsoft.com/office/drawing/2014/main" val="3488862550"/>
                    </a:ext>
                  </a:extLst>
                </a:gridCol>
              </a:tblGrid>
              <a:tr h="336600">
                <a:tc gridSpan="2">
                  <a:txBody>
                    <a:bodyPr/>
                    <a:lstStyle>
                      <a:lvl1pPr defTabSz="703263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defTabSz="703263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defTabSz="703263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defTabSz="703263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defTabSz="703263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7032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7032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7032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7032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□ DESCRIPTION □</a:t>
                      </a:r>
                    </a:p>
                  </a:txBody>
                  <a:tcPr marL="54000" marR="54000" marT="54000" marB="54000"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4567736"/>
                  </a:ext>
                </a:extLst>
              </a:tr>
              <a:tr h="473760">
                <a:tc>
                  <a:txBody>
                    <a:bodyPr/>
                    <a:lstStyle>
                      <a:lvl1pPr defTabSz="703263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defTabSz="703263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defTabSz="703263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defTabSz="703263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defTabSz="703263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7032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7032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7032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7032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1</a:t>
                      </a: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 defTabSz="703263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defTabSz="703263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defTabSz="703263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defTabSz="703263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defTabSz="703263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7032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7032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7032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7032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해당 계정의 정보를 확인할 수 있는 페이지로 이동</a:t>
                      </a: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5999576"/>
                  </a:ext>
                </a:extLst>
              </a:tr>
              <a:tr h="473760">
                <a:tc>
                  <a:txBody>
                    <a:bodyPr/>
                    <a:lstStyle>
                      <a:lvl1pPr defTabSz="703263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defTabSz="703263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defTabSz="703263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defTabSz="703263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defTabSz="703263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7032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7032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7032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7032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2</a:t>
                      </a: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 defTabSz="703263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defTabSz="703263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defTabSz="703263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defTabSz="703263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defTabSz="703263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7032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7032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7032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7032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변경 클릭 시 수정할 수 있는 텍스트박스 생성</a:t>
                      </a: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2607050"/>
                  </a:ext>
                </a:extLst>
              </a:tr>
              <a:tr h="473760">
                <a:tc>
                  <a:txBody>
                    <a:bodyPr/>
                    <a:lstStyle>
                      <a:lvl1pPr defTabSz="703263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defTabSz="703263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defTabSz="703263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defTabSz="703263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defTabSz="703263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7032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7032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7032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7032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3</a:t>
                      </a: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 defTabSz="703263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defTabSz="703263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defTabSz="703263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defTabSz="703263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defTabSz="703263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7032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7032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7032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7032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수정 버튼을 클릭 시 유효성 검사를 거친 후 정보 변경</a:t>
                      </a: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7587959"/>
                  </a:ext>
                </a:extLst>
              </a:tr>
              <a:tr h="290880">
                <a:tc>
                  <a:txBody>
                    <a:bodyPr/>
                    <a:lstStyle>
                      <a:lvl1pPr defTabSz="703263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defTabSz="703263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defTabSz="703263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defTabSz="703263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defTabSz="703263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7032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7032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7032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7032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4</a:t>
                      </a: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 defTabSz="703263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defTabSz="703263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defTabSz="703263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defTabSz="703263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defTabSz="703263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7032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7032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7032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7032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취소 버튼 클릭 시 텍스트박스 사라짐</a:t>
                      </a: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5154020"/>
                  </a:ext>
                </a:extLst>
              </a:tr>
              <a:tr h="473760">
                <a:tc>
                  <a:txBody>
                    <a:bodyPr/>
                    <a:lstStyle>
                      <a:lvl1pPr defTabSz="703263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defTabSz="703263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defTabSz="703263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defTabSz="703263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defTabSz="703263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7032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7032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7032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7032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5</a:t>
                      </a: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 defTabSz="703263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defTabSz="703263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defTabSz="703263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defTabSz="703263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defTabSz="703263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7032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7032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7032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7032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강의 제목 클릭 시 해당 강의 상세정보 페이지로 이동</a:t>
                      </a: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8493551"/>
                  </a:ext>
                </a:extLst>
              </a:tr>
            </a:tbl>
          </a:graphicData>
        </a:graphic>
      </p:graphicFrame>
      <p:sp>
        <p:nvSpPr>
          <p:cNvPr id="5" name="Rectangle 191">
            <a:extLst>
              <a:ext uri="{FF2B5EF4-FFF2-40B4-BE49-F238E27FC236}">
                <a16:creationId xmlns:a16="http://schemas.microsoft.com/office/drawing/2014/main" id="{8A1DE03C-CCC1-4EA1-B68C-E232EE90D6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85033" y="2340059"/>
            <a:ext cx="323850" cy="216693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7" name="Rectangle 191">
            <a:extLst>
              <a:ext uri="{FF2B5EF4-FFF2-40B4-BE49-F238E27FC236}">
                <a16:creationId xmlns:a16="http://schemas.microsoft.com/office/drawing/2014/main" id="{E1ED83A1-6719-47B7-A3E0-44DF802A7F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4000" y="4185032"/>
            <a:ext cx="323850" cy="216693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8" name="Rectangle 191">
            <a:extLst>
              <a:ext uri="{FF2B5EF4-FFF2-40B4-BE49-F238E27FC236}">
                <a16:creationId xmlns:a16="http://schemas.microsoft.com/office/drawing/2014/main" id="{139B41FC-8CB9-4B73-8A86-450C127078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19158" y="5430797"/>
            <a:ext cx="323850" cy="216693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9" name="Rectangle 191">
            <a:extLst>
              <a:ext uri="{FF2B5EF4-FFF2-40B4-BE49-F238E27FC236}">
                <a16:creationId xmlns:a16="http://schemas.microsoft.com/office/drawing/2014/main" id="{614D6EA8-0C2F-4C07-82E1-5843E6392B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43227" y="5085488"/>
            <a:ext cx="323850" cy="216693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30" name="Rectangle 191">
            <a:extLst>
              <a:ext uri="{FF2B5EF4-FFF2-40B4-BE49-F238E27FC236}">
                <a16:creationId xmlns:a16="http://schemas.microsoft.com/office/drawing/2014/main" id="{83998B22-8FFE-41BD-BB25-5A36BCFD42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43227" y="6343836"/>
            <a:ext cx="323850" cy="216693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31" name="Rectangle 191">
            <a:extLst>
              <a:ext uri="{FF2B5EF4-FFF2-40B4-BE49-F238E27FC236}">
                <a16:creationId xmlns:a16="http://schemas.microsoft.com/office/drawing/2014/main" id="{E0E25E8E-90E9-47EF-9BFA-CDFE5609E1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26536" y="5085488"/>
            <a:ext cx="323850" cy="216693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32" name="Rectangle 191">
            <a:extLst>
              <a:ext uri="{FF2B5EF4-FFF2-40B4-BE49-F238E27FC236}">
                <a16:creationId xmlns:a16="http://schemas.microsoft.com/office/drawing/2014/main" id="{4D1CB139-37C3-4D02-BD4C-9C7401EF92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26536" y="6343836"/>
            <a:ext cx="323850" cy="216693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33" name="Rectangle 191">
            <a:extLst>
              <a:ext uri="{FF2B5EF4-FFF2-40B4-BE49-F238E27FC236}">
                <a16:creationId xmlns:a16="http://schemas.microsoft.com/office/drawing/2014/main" id="{27C85725-6F36-472E-B4C9-99C43A79DD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97006" y="8231360"/>
            <a:ext cx="323850" cy="216693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79035EA-3070-4D12-9A7D-FF2E5C7AB519}"/>
              </a:ext>
            </a:extLst>
          </p:cNvPr>
          <p:cNvSpPr/>
          <p:nvPr/>
        </p:nvSpPr>
        <p:spPr>
          <a:xfrm>
            <a:off x="14385841" y="5740107"/>
            <a:ext cx="4091636" cy="7907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50" dirty="0">
                <a:solidFill>
                  <a:schemeClr val="tx1"/>
                </a:solidFill>
              </a:rPr>
              <a:t>내 정보를 확인하고 변경할 수 있는 페이지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21B4E6F-CCEA-4F62-97A9-D13D210BC4AF}"/>
              </a:ext>
            </a:extLst>
          </p:cNvPr>
          <p:cNvSpPr/>
          <p:nvPr/>
        </p:nvSpPr>
        <p:spPr>
          <a:xfrm>
            <a:off x="17579009" y="9715500"/>
            <a:ext cx="685800" cy="3809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38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6002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7C7BAC9-5342-46DD-8B77-3103B1590C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aphicFrame>
        <p:nvGraphicFramePr>
          <p:cNvPr id="4" name="Group 399">
            <a:extLst>
              <a:ext uri="{FF2B5EF4-FFF2-40B4-BE49-F238E27FC236}">
                <a16:creationId xmlns:a16="http://schemas.microsoft.com/office/drawing/2014/main" id="{DD0FF22F-E5C4-4CB0-B1E8-6C3A53DD22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6110132"/>
              </p:ext>
            </p:extLst>
          </p:nvPr>
        </p:nvGraphicFramePr>
        <p:xfrm>
          <a:off x="14661357" y="1758902"/>
          <a:ext cx="3626643" cy="1284120"/>
        </p:xfrm>
        <a:graphic>
          <a:graphicData uri="http://schemas.openxmlformats.org/drawingml/2006/table">
            <a:tbl>
              <a:tblPr/>
              <a:tblGrid>
                <a:gridCol w="350043">
                  <a:extLst>
                    <a:ext uri="{9D8B030D-6E8A-4147-A177-3AD203B41FA5}">
                      <a16:colId xmlns:a16="http://schemas.microsoft.com/office/drawing/2014/main" val="1561365445"/>
                    </a:ext>
                  </a:extLst>
                </a:gridCol>
                <a:gridCol w="3276600">
                  <a:extLst>
                    <a:ext uri="{9D8B030D-6E8A-4147-A177-3AD203B41FA5}">
                      <a16:colId xmlns:a16="http://schemas.microsoft.com/office/drawing/2014/main" val="3488862550"/>
                    </a:ext>
                  </a:extLst>
                </a:gridCol>
              </a:tblGrid>
              <a:tr h="336600">
                <a:tc gridSpan="2">
                  <a:txBody>
                    <a:bodyPr/>
                    <a:lstStyle>
                      <a:lvl1pPr defTabSz="703263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defTabSz="703263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defTabSz="703263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defTabSz="703263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defTabSz="703263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7032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7032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7032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7032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□ DESCRIPTION □</a:t>
                      </a:r>
                    </a:p>
                  </a:txBody>
                  <a:tcPr marL="54000" marR="54000" marT="54000" marB="54000"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4567736"/>
                  </a:ext>
                </a:extLst>
              </a:tr>
              <a:tr h="473760">
                <a:tc>
                  <a:txBody>
                    <a:bodyPr/>
                    <a:lstStyle>
                      <a:lvl1pPr defTabSz="703263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defTabSz="703263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defTabSz="703263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defTabSz="703263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defTabSz="703263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7032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7032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7032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7032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1</a:t>
                      </a: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 defTabSz="703263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defTabSz="703263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defTabSz="703263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defTabSz="703263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defTabSz="703263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7032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7032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7032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7032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강의 제목 클릭 시 해당 강의 상세정보 페이지로 이동</a:t>
                      </a: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5999576"/>
                  </a:ext>
                </a:extLst>
              </a:tr>
              <a:tr h="290880">
                <a:tc>
                  <a:txBody>
                    <a:bodyPr/>
                    <a:lstStyle>
                      <a:lvl1pPr defTabSz="703263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defTabSz="703263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defTabSz="703263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defTabSz="703263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defTabSz="703263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7032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7032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7032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7032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2</a:t>
                      </a: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 defTabSz="703263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defTabSz="703263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defTabSz="703263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defTabSz="703263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defTabSz="703263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7032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7032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7032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7032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강의 제목 클릭 시 해당 종료된 강의 상세정보 페이지로 이동</a:t>
                      </a: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2607050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61F1DB07-CEB4-4BDC-9CC5-557F3BE45539}"/>
              </a:ext>
            </a:extLst>
          </p:cNvPr>
          <p:cNvSpPr/>
          <p:nvPr/>
        </p:nvSpPr>
        <p:spPr>
          <a:xfrm>
            <a:off x="14593448" y="3677249"/>
            <a:ext cx="3762462" cy="7907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50" dirty="0">
                <a:solidFill>
                  <a:schemeClr val="tx1"/>
                </a:solidFill>
              </a:rPr>
              <a:t>수강 중 강의 또는 </a:t>
            </a:r>
            <a:endParaRPr lang="en-US" altLang="ko-KR" sz="2550" dirty="0">
              <a:solidFill>
                <a:schemeClr val="tx1"/>
              </a:solidFill>
            </a:endParaRPr>
          </a:p>
          <a:p>
            <a:pPr algn="ctr"/>
            <a:r>
              <a:rPr lang="ko-KR" altLang="en-US" sz="2550" dirty="0">
                <a:solidFill>
                  <a:schemeClr val="tx1"/>
                </a:solidFill>
              </a:rPr>
              <a:t>수강 종료된 강의를 확인하는 페이지</a:t>
            </a:r>
          </a:p>
        </p:txBody>
      </p:sp>
      <p:sp>
        <p:nvSpPr>
          <p:cNvPr id="6" name="Rectangle 191">
            <a:extLst>
              <a:ext uri="{FF2B5EF4-FFF2-40B4-BE49-F238E27FC236}">
                <a16:creationId xmlns:a16="http://schemas.microsoft.com/office/drawing/2014/main" id="{93CAE2E8-CF59-432C-B6B6-F2C1881DA9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2200" y="4892336"/>
            <a:ext cx="323850" cy="216693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7" name="Rectangle 191">
            <a:extLst>
              <a:ext uri="{FF2B5EF4-FFF2-40B4-BE49-F238E27FC236}">
                <a16:creationId xmlns:a16="http://schemas.microsoft.com/office/drawing/2014/main" id="{17835351-AE93-47EB-A3D2-AAADB22E94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80364" y="8343900"/>
            <a:ext cx="323850" cy="216693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9EB30AA-D8B7-4DC5-889A-A8EED30FCC9A}"/>
              </a:ext>
            </a:extLst>
          </p:cNvPr>
          <p:cNvSpPr/>
          <p:nvPr/>
        </p:nvSpPr>
        <p:spPr>
          <a:xfrm>
            <a:off x="17579009" y="9715500"/>
            <a:ext cx="685800" cy="3809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39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68871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E6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09825" y="674834"/>
            <a:ext cx="16668349" cy="8937333"/>
            <a:chOff x="0" y="0"/>
            <a:chExt cx="4390018" cy="23538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90018" cy="2353865"/>
            </a:xfrm>
            <a:custGeom>
              <a:avLst/>
              <a:gdLst/>
              <a:ahLst/>
              <a:cxnLst/>
              <a:rect l="l" t="t" r="r" b="b"/>
              <a:pathLst>
                <a:path w="4390018" h="2353865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w="19050" cap="flat">
            <a:solidFill>
              <a:srgbClr val="3087B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TextBox 8"/>
          <p:cNvSpPr txBox="1"/>
          <p:nvPr/>
        </p:nvSpPr>
        <p:spPr>
          <a:xfrm>
            <a:off x="6342576" y="1734890"/>
            <a:ext cx="5602845" cy="1085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 dirty="0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팀 </a:t>
            </a:r>
            <a:r>
              <a:rPr lang="en-US" sz="6399" dirty="0" err="1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소개</a:t>
            </a:r>
            <a:endParaRPr lang="en-US" sz="6399" dirty="0">
              <a:solidFill>
                <a:srgbClr val="1D2A3A"/>
              </a:solidFill>
              <a:latin typeface="210 밀레니얼"/>
              <a:ea typeface="210 밀레니얼"/>
              <a:cs typeface="210 밀레니얼"/>
              <a:sym typeface="210 밀레니얼"/>
            </a:endParaRPr>
          </a:p>
        </p:txBody>
      </p:sp>
      <p:grpSp>
        <p:nvGrpSpPr>
          <p:cNvPr id="9" name="Group 9"/>
          <p:cNvGrpSpPr/>
          <p:nvPr/>
        </p:nvGrpSpPr>
        <p:grpSpPr>
          <a:xfrm>
            <a:off x="1149485" y="3384398"/>
            <a:ext cx="3744843" cy="5199186"/>
            <a:chOff x="0" y="0"/>
            <a:chExt cx="986296" cy="136933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986296" cy="1369333"/>
            </a:xfrm>
            <a:custGeom>
              <a:avLst/>
              <a:gdLst/>
              <a:ahLst/>
              <a:cxnLst/>
              <a:rect l="l" t="t" r="r" b="b"/>
              <a:pathLst>
                <a:path w="986296" h="1369333">
                  <a:moveTo>
                    <a:pt x="0" y="0"/>
                  </a:moveTo>
                  <a:lnTo>
                    <a:pt x="986296" y="0"/>
                  </a:lnTo>
                  <a:lnTo>
                    <a:pt x="986296" y="1369333"/>
                  </a:lnTo>
                  <a:lnTo>
                    <a:pt x="0" y="1369333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986296" cy="141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362452" y="6022276"/>
            <a:ext cx="3318910" cy="409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 dirty="0" err="1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팀장</a:t>
            </a:r>
            <a:r>
              <a:rPr lang="en-US" sz="2799" dirty="0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 </a:t>
            </a:r>
            <a:r>
              <a:rPr lang="en-US" sz="2799" dirty="0" err="1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김동영</a:t>
            </a:r>
            <a:endParaRPr lang="en-US" sz="2799" dirty="0">
              <a:solidFill>
                <a:srgbClr val="1D2A3A"/>
              </a:solidFill>
              <a:latin typeface="210 밀레니얼 Light"/>
              <a:ea typeface="210 밀레니얼 Light"/>
              <a:cs typeface="210 밀레니얼 Light"/>
              <a:sym typeface="210 밀레니얼 Light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5233988" y="3384398"/>
            <a:ext cx="3744843" cy="5199186"/>
            <a:chOff x="0" y="0"/>
            <a:chExt cx="986296" cy="1369333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986296" cy="1369333"/>
            </a:xfrm>
            <a:custGeom>
              <a:avLst/>
              <a:gdLst/>
              <a:ahLst/>
              <a:cxnLst/>
              <a:rect l="l" t="t" r="r" b="b"/>
              <a:pathLst>
                <a:path w="986296" h="1369333">
                  <a:moveTo>
                    <a:pt x="0" y="0"/>
                  </a:moveTo>
                  <a:lnTo>
                    <a:pt x="986296" y="0"/>
                  </a:lnTo>
                  <a:lnTo>
                    <a:pt x="986296" y="1369333"/>
                  </a:lnTo>
                  <a:lnTo>
                    <a:pt x="0" y="1369333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id="18" name="TextBox 18"/>
            <p:cNvSpPr txBox="1"/>
            <p:nvPr/>
          </p:nvSpPr>
          <p:spPr>
            <a:xfrm>
              <a:off x="0" y="-47625"/>
              <a:ext cx="986296" cy="141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5446954" y="6022276"/>
            <a:ext cx="3318910" cy="409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 dirty="0" err="1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팀원</a:t>
            </a:r>
            <a:r>
              <a:rPr lang="en-US" sz="2799" dirty="0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 </a:t>
            </a:r>
            <a:r>
              <a:rPr lang="en-US" sz="2799" dirty="0" err="1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김상화</a:t>
            </a:r>
            <a:endParaRPr lang="en-US" sz="2799" dirty="0">
              <a:solidFill>
                <a:srgbClr val="1D2A3A"/>
              </a:solidFill>
              <a:latin typeface="210 밀레니얼 Light"/>
              <a:ea typeface="210 밀레니얼 Light"/>
              <a:cs typeface="210 밀레니얼 Light"/>
              <a:sym typeface="210 밀레니얼 Light"/>
            </a:endParaRPr>
          </a:p>
        </p:txBody>
      </p:sp>
      <p:grpSp>
        <p:nvGrpSpPr>
          <p:cNvPr id="23" name="Group 23"/>
          <p:cNvGrpSpPr/>
          <p:nvPr/>
        </p:nvGrpSpPr>
        <p:grpSpPr>
          <a:xfrm>
            <a:off x="9356690" y="3384398"/>
            <a:ext cx="3744843" cy="5199186"/>
            <a:chOff x="0" y="0"/>
            <a:chExt cx="986296" cy="1369333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986296" cy="1369333"/>
            </a:xfrm>
            <a:custGeom>
              <a:avLst/>
              <a:gdLst/>
              <a:ahLst/>
              <a:cxnLst/>
              <a:rect l="l" t="t" r="r" b="b"/>
              <a:pathLst>
                <a:path w="986296" h="1369333">
                  <a:moveTo>
                    <a:pt x="0" y="0"/>
                  </a:moveTo>
                  <a:lnTo>
                    <a:pt x="986296" y="0"/>
                  </a:lnTo>
                  <a:lnTo>
                    <a:pt x="986296" y="1369333"/>
                  </a:lnTo>
                  <a:lnTo>
                    <a:pt x="0" y="1369333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id="25" name="TextBox 25"/>
            <p:cNvSpPr txBox="1"/>
            <p:nvPr/>
          </p:nvSpPr>
          <p:spPr>
            <a:xfrm>
              <a:off x="0" y="-47625"/>
              <a:ext cx="986296" cy="141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9569657" y="6022276"/>
            <a:ext cx="3318910" cy="409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 dirty="0" err="1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팀원</a:t>
            </a:r>
            <a:r>
              <a:rPr lang="en-US" sz="2799" dirty="0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 </a:t>
            </a:r>
            <a:r>
              <a:rPr lang="en-US" sz="2799" dirty="0" err="1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백승우</a:t>
            </a:r>
            <a:endParaRPr lang="en-US" sz="2799" dirty="0">
              <a:solidFill>
                <a:srgbClr val="1D2A3A"/>
              </a:solidFill>
              <a:latin typeface="210 밀레니얼 Light"/>
              <a:ea typeface="210 밀레니얼 Light"/>
              <a:cs typeface="210 밀레니얼 Light"/>
              <a:sym typeface="210 밀레니얼 Light"/>
            </a:endParaRPr>
          </a:p>
        </p:txBody>
      </p:sp>
      <p:grpSp>
        <p:nvGrpSpPr>
          <p:cNvPr id="30" name="Group 30"/>
          <p:cNvGrpSpPr/>
          <p:nvPr/>
        </p:nvGrpSpPr>
        <p:grpSpPr>
          <a:xfrm>
            <a:off x="13482534" y="3384398"/>
            <a:ext cx="3744843" cy="5199186"/>
            <a:chOff x="0" y="0"/>
            <a:chExt cx="986296" cy="1369333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986296" cy="1369333"/>
            </a:xfrm>
            <a:custGeom>
              <a:avLst/>
              <a:gdLst/>
              <a:ahLst/>
              <a:cxnLst/>
              <a:rect l="l" t="t" r="r" b="b"/>
              <a:pathLst>
                <a:path w="986296" h="1369333">
                  <a:moveTo>
                    <a:pt x="0" y="0"/>
                  </a:moveTo>
                  <a:lnTo>
                    <a:pt x="986296" y="0"/>
                  </a:lnTo>
                  <a:lnTo>
                    <a:pt x="986296" y="1369333"/>
                  </a:lnTo>
                  <a:lnTo>
                    <a:pt x="0" y="1369333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id="32" name="TextBox 32"/>
            <p:cNvSpPr txBox="1"/>
            <p:nvPr/>
          </p:nvSpPr>
          <p:spPr>
            <a:xfrm>
              <a:off x="0" y="-47625"/>
              <a:ext cx="986296" cy="141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3" name="TextBox 33"/>
          <p:cNvSpPr txBox="1"/>
          <p:nvPr/>
        </p:nvSpPr>
        <p:spPr>
          <a:xfrm>
            <a:off x="13695501" y="6022276"/>
            <a:ext cx="3318910" cy="409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 dirty="0" err="1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팀원</a:t>
            </a:r>
            <a:r>
              <a:rPr lang="en-US" sz="2799" dirty="0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 </a:t>
            </a:r>
            <a:r>
              <a:rPr lang="en-US" sz="2799" dirty="0" err="1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전진완</a:t>
            </a:r>
            <a:endParaRPr lang="en-US" sz="2799" dirty="0">
              <a:solidFill>
                <a:srgbClr val="1D2A3A"/>
              </a:solidFill>
              <a:latin typeface="210 밀레니얼 Light"/>
              <a:ea typeface="210 밀레니얼 Light"/>
              <a:cs typeface="210 밀레니얼 Light"/>
              <a:sym typeface="210 밀레니얼 Light"/>
            </a:endParaRPr>
          </a:p>
        </p:txBody>
      </p:sp>
      <p:pic>
        <p:nvPicPr>
          <p:cNvPr id="7" name="그래픽 6" descr="사용자 단색으로 채워진">
            <a:extLst>
              <a:ext uri="{FF2B5EF4-FFF2-40B4-BE49-F238E27FC236}">
                <a16:creationId xmlns:a16="http://schemas.microsoft.com/office/drawing/2014/main" id="{3710FC3F-E5EC-4A64-9BC4-9A00D5B55780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81906" y="3300022"/>
            <a:ext cx="2880000" cy="2880000"/>
          </a:xfrm>
          <a:prstGeom prst="rect">
            <a:avLst/>
          </a:prstGeom>
        </p:spPr>
      </p:pic>
      <p:pic>
        <p:nvPicPr>
          <p:cNvPr id="37" name="그래픽 36" descr="사용자 단색으로 채워진">
            <a:extLst>
              <a:ext uri="{FF2B5EF4-FFF2-40B4-BE49-F238E27FC236}">
                <a16:creationId xmlns:a16="http://schemas.microsoft.com/office/drawing/2014/main" id="{D24A7BFF-FCFE-40BE-8028-09F403780125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914955" y="3303486"/>
            <a:ext cx="2880000" cy="2880000"/>
          </a:xfrm>
          <a:prstGeom prst="rect">
            <a:avLst/>
          </a:prstGeom>
        </p:spPr>
      </p:pic>
      <p:pic>
        <p:nvPicPr>
          <p:cNvPr id="38" name="그래픽 37" descr="사용자 단색으로 채워진">
            <a:extLst>
              <a:ext uri="{FF2B5EF4-FFF2-40B4-BE49-F238E27FC236}">
                <a16:creationId xmlns:a16="http://schemas.microsoft.com/office/drawing/2014/main" id="{6D3CB2B8-C1CB-42E8-B9C6-9583A7DB8169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89111" y="3306950"/>
            <a:ext cx="2880000" cy="2880000"/>
          </a:xfrm>
          <a:prstGeom prst="rect">
            <a:avLst/>
          </a:prstGeom>
        </p:spPr>
      </p:pic>
      <p:pic>
        <p:nvPicPr>
          <p:cNvPr id="39" name="그래픽 38" descr="사용자 단색으로 채워진">
            <a:extLst>
              <a:ext uri="{FF2B5EF4-FFF2-40B4-BE49-F238E27FC236}">
                <a16:creationId xmlns:a16="http://schemas.microsoft.com/office/drawing/2014/main" id="{4A3F98EB-C5FE-4E5F-B958-0867D5B7B8C4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66409" y="3300022"/>
            <a:ext cx="2880000" cy="2880000"/>
          </a:xfrm>
          <a:prstGeom prst="rect">
            <a:avLst/>
          </a:prstGeom>
        </p:spPr>
      </p:pic>
      <p:sp>
        <p:nvSpPr>
          <p:cNvPr id="36" name="TextBox 13">
            <a:extLst>
              <a:ext uri="{FF2B5EF4-FFF2-40B4-BE49-F238E27FC236}">
                <a16:creationId xmlns:a16="http://schemas.microsoft.com/office/drawing/2014/main" id="{42366029-9CB8-49A9-BC5E-928560263867}"/>
              </a:ext>
            </a:extLst>
          </p:cNvPr>
          <p:cNvSpPr txBox="1"/>
          <p:nvPr/>
        </p:nvSpPr>
        <p:spPr>
          <a:xfrm>
            <a:off x="1198994" y="6914188"/>
            <a:ext cx="3168569" cy="3956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89"/>
              </a:lnSpc>
            </a:pP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- </a:t>
            </a:r>
            <a:r>
              <a:rPr lang="en-US" sz="2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요구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</a:t>
            </a:r>
            <a:r>
              <a:rPr lang="en-US" sz="2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분석서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</a:t>
            </a:r>
            <a:r>
              <a:rPr lang="en-US" sz="2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작성</a:t>
            </a:r>
            <a:endParaRPr lang="en-US" sz="2400" dirty="0">
              <a:solidFill>
                <a:schemeClr val="tx1">
                  <a:lumMod val="95000"/>
                  <a:lumOff val="5000"/>
                </a:schemeClr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</p:txBody>
      </p:sp>
      <p:sp>
        <p:nvSpPr>
          <p:cNvPr id="40" name="TextBox 13">
            <a:extLst>
              <a:ext uri="{FF2B5EF4-FFF2-40B4-BE49-F238E27FC236}">
                <a16:creationId xmlns:a16="http://schemas.microsoft.com/office/drawing/2014/main" id="{9544510C-1DC8-4DCE-9FE2-6444B8F92005}"/>
              </a:ext>
            </a:extLst>
          </p:cNvPr>
          <p:cNvSpPr txBox="1"/>
          <p:nvPr/>
        </p:nvSpPr>
        <p:spPr>
          <a:xfrm>
            <a:off x="1198994" y="7309874"/>
            <a:ext cx="3168569" cy="3956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89"/>
              </a:lnSpc>
            </a:pP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- </a:t>
            </a:r>
            <a:r>
              <a:rPr lang="ko-KR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모든 게시판 구현</a:t>
            </a:r>
            <a:endParaRPr lang="en-US" sz="2400" dirty="0">
              <a:solidFill>
                <a:schemeClr val="tx1">
                  <a:lumMod val="95000"/>
                  <a:lumOff val="5000"/>
                </a:schemeClr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</p:txBody>
      </p:sp>
      <p:sp>
        <p:nvSpPr>
          <p:cNvPr id="41" name="TextBox 13">
            <a:extLst>
              <a:ext uri="{FF2B5EF4-FFF2-40B4-BE49-F238E27FC236}">
                <a16:creationId xmlns:a16="http://schemas.microsoft.com/office/drawing/2014/main" id="{086FF46E-2926-4C1C-8AFF-AC3F101852E4}"/>
              </a:ext>
            </a:extLst>
          </p:cNvPr>
          <p:cNvSpPr txBox="1"/>
          <p:nvPr/>
        </p:nvSpPr>
        <p:spPr>
          <a:xfrm>
            <a:off x="5666409" y="6604786"/>
            <a:ext cx="3168569" cy="3956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89"/>
              </a:lnSpc>
            </a:pP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- </a:t>
            </a:r>
            <a:r>
              <a:rPr lang="ko-KR" altLang="en-US" sz="2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유즈케이스</a:t>
            </a:r>
            <a:r>
              <a:rPr lang="ko-KR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설계</a:t>
            </a:r>
            <a:endParaRPr lang="en-US" sz="2400" dirty="0">
              <a:solidFill>
                <a:schemeClr val="tx1">
                  <a:lumMod val="95000"/>
                  <a:lumOff val="5000"/>
                </a:schemeClr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</p:txBody>
      </p:sp>
      <p:sp>
        <p:nvSpPr>
          <p:cNvPr id="42" name="TextBox 13">
            <a:extLst>
              <a:ext uri="{FF2B5EF4-FFF2-40B4-BE49-F238E27FC236}">
                <a16:creationId xmlns:a16="http://schemas.microsoft.com/office/drawing/2014/main" id="{749D5015-DC34-474D-A3CC-59E7C871646A}"/>
              </a:ext>
            </a:extLst>
          </p:cNvPr>
          <p:cNvSpPr txBox="1"/>
          <p:nvPr/>
        </p:nvSpPr>
        <p:spPr>
          <a:xfrm>
            <a:off x="5666409" y="7000472"/>
            <a:ext cx="3168569" cy="3956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89"/>
              </a:lnSpc>
            </a:pP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- ERD </a:t>
            </a:r>
            <a:r>
              <a:rPr lang="ko-KR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작성</a:t>
            </a:r>
            <a:endParaRPr lang="en-US" sz="2400" dirty="0">
              <a:solidFill>
                <a:schemeClr val="tx1">
                  <a:lumMod val="95000"/>
                  <a:lumOff val="5000"/>
                </a:schemeClr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</p:txBody>
      </p:sp>
      <p:sp>
        <p:nvSpPr>
          <p:cNvPr id="43" name="TextBox 13">
            <a:extLst>
              <a:ext uri="{FF2B5EF4-FFF2-40B4-BE49-F238E27FC236}">
                <a16:creationId xmlns:a16="http://schemas.microsoft.com/office/drawing/2014/main" id="{A85422ED-BFDE-4041-8070-B443A9F1CA71}"/>
              </a:ext>
            </a:extLst>
          </p:cNvPr>
          <p:cNvSpPr txBox="1"/>
          <p:nvPr/>
        </p:nvSpPr>
        <p:spPr>
          <a:xfrm>
            <a:off x="5666409" y="7396158"/>
            <a:ext cx="3168569" cy="3956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89"/>
              </a:lnSpc>
            </a:pP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- </a:t>
            </a:r>
            <a:r>
              <a:rPr lang="ko-KR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회원가입</a:t>
            </a:r>
            <a:r>
              <a:rPr lang="en-US" altLang="ko-KR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, </a:t>
            </a:r>
            <a:r>
              <a:rPr lang="ko-KR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로그인 구현</a:t>
            </a:r>
            <a:endParaRPr lang="en-US" sz="2400" dirty="0">
              <a:solidFill>
                <a:schemeClr val="tx1">
                  <a:lumMod val="95000"/>
                  <a:lumOff val="5000"/>
                </a:schemeClr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</p:txBody>
      </p:sp>
      <p:sp>
        <p:nvSpPr>
          <p:cNvPr id="44" name="TextBox 13">
            <a:extLst>
              <a:ext uri="{FF2B5EF4-FFF2-40B4-BE49-F238E27FC236}">
                <a16:creationId xmlns:a16="http://schemas.microsoft.com/office/drawing/2014/main" id="{2EBD9B07-C1AD-426B-A641-B171577B14C0}"/>
              </a:ext>
            </a:extLst>
          </p:cNvPr>
          <p:cNvSpPr txBox="1"/>
          <p:nvPr/>
        </p:nvSpPr>
        <p:spPr>
          <a:xfrm>
            <a:off x="5666409" y="7823812"/>
            <a:ext cx="3168569" cy="3956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89"/>
              </a:lnSpc>
            </a:pP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- </a:t>
            </a:r>
            <a:r>
              <a:rPr lang="ko-KR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출결 페이지 구현</a:t>
            </a:r>
            <a:endParaRPr lang="en-US" sz="2400" dirty="0">
              <a:solidFill>
                <a:schemeClr val="tx1">
                  <a:lumMod val="95000"/>
                  <a:lumOff val="5000"/>
                </a:schemeClr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</p:txBody>
      </p:sp>
      <p:sp>
        <p:nvSpPr>
          <p:cNvPr id="46" name="TextBox 13">
            <a:extLst>
              <a:ext uri="{FF2B5EF4-FFF2-40B4-BE49-F238E27FC236}">
                <a16:creationId xmlns:a16="http://schemas.microsoft.com/office/drawing/2014/main" id="{5711A3C3-FCBE-4FA4-8DD5-CCDCBDEF947E}"/>
              </a:ext>
            </a:extLst>
          </p:cNvPr>
          <p:cNvSpPr txBox="1"/>
          <p:nvPr/>
        </p:nvSpPr>
        <p:spPr>
          <a:xfrm>
            <a:off x="9789111" y="6754357"/>
            <a:ext cx="3168569" cy="3956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89"/>
              </a:lnSpc>
            </a:pP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- </a:t>
            </a:r>
            <a:r>
              <a:rPr lang="ko-KR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시퀀스 설계</a:t>
            </a:r>
            <a:endParaRPr lang="en-US" sz="2400" dirty="0">
              <a:solidFill>
                <a:schemeClr val="tx1">
                  <a:lumMod val="95000"/>
                  <a:lumOff val="5000"/>
                </a:schemeClr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</p:txBody>
      </p:sp>
      <p:sp>
        <p:nvSpPr>
          <p:cNvPr id="47" name="TextBox 13">
            <a:extLst>
              <a:ext uri="{FF2B5EF4-FFF2-40B4-BE49-F238E27FC236}">
                <a16:creationId xmlns:a16="http://schemas.microsoft.com/office/drawing/2014/main" id="{4E2F32E3-A0BE-4D9D-B720-0E5A038D9C3B}"/>
              </a:ext>
            </a:extLst>
          </p:cNvPr>
          <p:cNvSpPr txBox="1"/>
          <p:nvPr/>
        </p:nvSpPr>
        <p:spPr>
          <a:xfrm>
            <a:off x="9789111" y="7150043"/>
            <a:ext cx="3543295" cy="3956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89"/>
              </a:lnSpc>
            </a:pP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- </a:t>
            </a:r>
            <a:r>
              <a:rPr lang="ko-KR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인덱스 화면 구현</a:t>
            </a:r>
            <a:endParaRPr lang="en-US" sz="2400" dirty="0">
              <a:solidFill>
                <a:schemeClr val="tx1">
                  <a:lumMod val="95000"/>
                  <a:lumOff val="5000"/>
                </a:schemeClr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</p:txBody>
      </p:sp>
      <p:sp>
        <p:nvSpPr>
          <p:cNvPr id="48" name="TextBox 13">
            <a:extLst>
              <a:ext uri="{FF2B5EF4-FFF2-40B4-BE49-F238E27FC236}">
                <a16:creationId xmlns:a16="http://schemas.microsoft.com/office/drawing/2014/main" id="{85273CF8-D115-4768-950D-981DCC0158A1}"/>
              </a:ext>
            </a:extLst>
          </p:cNvPr>
          <p:cNvSpPr txBox="1"/>
          <p:nvPr/>
        </p:nvSpPr>
        <p:spPr>
          <a:xfrm>
            <a:off x="9789111" y="7545729"/>
            <a:ext cx="3168569" cy="3956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89"/>
              </a:lnSpc>
            </a:pP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- </a:t>
            </a:r>
            <a:r>
              <a:rPr lang="ko-KR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마이페이지 구현</a:t>
            </a:r>
            <a:endParaRPr lang="en-US" sz="2400" dirty="0">
              <a:solidFill>
                <a:schemeClr val="tx1">
                  <a:lumMod val="95000"/>
                  <a:lumOff val="5000"/>
                </a:schemeClr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</p:txBody>
      </p:sp>
      <p:sp>
        <p:nvSpPr>
          <p:cNvPr id="51" name="TextBox 13">
            <a:extLst>
              <a:ext uri="{FF2B5EF4-FFF2-40B4-BE49-F238E27FC236}">
                <a16:creationId xmlns:a16="http://schemas.microsoft.com/office/drawing/2014/main" id="{7FD76E21-45D4-4BAD-A3CF-39E6556E1983}"/>
              </a:ext>
            </a:extLst>
          </p:cNvPr>
          <p:cNvSpPr txBox="1"/>
          <p:nvPr/>
        </p:nvSpPr>
        <p:spPr>
          <a:xfrm>
            <a:off x="13900231" y="6756014"/>
            <a:ext cx="3168569" cy="3956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89"/>
              </a:lnSpc>
            </a:pP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- </a:t>
            </a:r>
            <a:r>
              <a:rPr lang="ko-KR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문서작성 종합</a:t>
            </a:r>
            <a:endParaRPr lang="en-US" sz="2400" dirty="0">
              <a:solidFill>
                <a:schemeClr val="tx1">
                  <a:lumMod val="95000"/>
                  <a:lumOff val="5000"/>
                </a:schemeClr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</p:txBody>
      </p:sp>
      <p:sp>
        <p:nvSpPr>
          <p:cNvPr id="52" name="TextBox 13">
            <a:extLst>
              <a:ext uri="{FF2B5EF4-FFF2-40B4-BE49-F238E27FC236}">
                <a16:creationId xmlns:a16="http://schemas.microsoft.com/office/drawing/2014/main" id="{98B66B0E-7757-401B-AA1B-5EA86F0E532A}"/>
              </a:ext>
            </a:extLst>
          </p:cNvPr>
          <p:cNvSpPr txBox="1"/>
          <p:nvPr/>
        </p:nvSpPr>
        <p:spPr>
          <a:xfrm>
            <a:off x="13900231" y="7151700"/>
            <a:ext cx="3543295" cy="3956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89"/>
              </a:lnSpc>
            </a:pP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- </a:t>
            </a:r>
            <a:r>
              <a:rPr lang="ko-KR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컨트롤러 구현</a:t>
            </a:r>
            <a:endParaRPr lang="en-US" sz="2400" dirty="0">
              <a:solidFill>
                <a:schemeClr val="tx1">
                  <a:lumMod val="95000"/>
                  <a:lumOff val="5000"/>
                </a:schemeClr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</p:txBody>
      </p:sp>
      <p:sp>
        <p:nvSpPr>
          <p:cNvPr id="53" name="TextBox 13">
            <a:extLst>
              <a:ext uri="{FF2B5EF4-FFF2-40B4-BE49-F238E27FC236}">
                <a16:creationId xmlns:a16="http://schemas.microsoft.com/office/drawing/2014/main" id="{5C5246E0-02E9-4867-BCC2-CE94977DA196}"/>
              </a:ext>
            </a:extLst>
          </p:cNvPr>
          <p:cNvSpPr txBox="1"/>
          <p:nvPr/>
        </p:nvSpPr>
        <p:spPr>
          <a:xfrm>
            <a:off x="13900231" y="7547386"/>
            <a:ext cx="3168569" cy="3956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89"/>
              </a:lnSpc>
            </a:pP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- </a:t>
            </a:r>
            <a:r>
              <a:rPr lang="ko-KR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강의페이지 구현</a:t>
            </a:r>
            <a:endParaRPr lang="en-US" sz="2400" dirty="0">
              <a:solidFill>
                <a:schemeClr val="tx1">
                  <a:lumMod val="95000"/>
                  <a:lumOff val="5000"/>
                </a:schemeClr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2F67FBA0-EF08-412C-874D-8417C72E9CD3}"/>
              </a:ext>
            </a:extLst>
          </p:cNvPr>
          <p:cNvSpPr/>
          <p:nvPr/>
        </p:nvSpPr>
        <p:spPr>
          <a:xfrm>
            <a:off x="17579009" y="9715500"/>
            <a:ext cx="685800" cy="3809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CA59B77C-219B-43F8-A46F-7497F508B6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aphicFrame>
        <p:nvGraphicFramePr>
          <p:cNvPr id="4" name="Group 399">
            <a:extLst>
              <a:ext uri="{FF2B5EF4-FFF2-40B4-BE49-F238E27FC236}">
                <a16:creationId xmlns:a16="http://schemas.microsoft.com/office/drawing/2014/main" id="{21510D67-C544-4A3A-8976-2C5E68230FB4}"/>
              </a:ext>
            </a:extLst>
          </p:cNvPr>
          <p:cNvGraphicFramePr>
            <a:graphicFrameLocks noGrp="1"/>
          </p:cNvGraphicFramePr>
          <p:nvPr/>
        </p:nvGraphicFramePr>
        <p:xfrm>
          <a:off x="14661357" y="1758902"/>
          <a:ext cx="3626643" cy="1575000"/>
        </p:xfrm>
        <a:graphic>
          <a:graphicData uri="http://schemas.openxmlformats.org/drawingml/2006/table">
            <a:tbl>
              <a:tblPr/>
              <a:tblGrid>
                <a:gridCol w="350043">
                  <a:extLst>
                    <a:ext uri="{9D8B030D-6E8A-4147-A177-3AD203B41FA5}">
                      <a16:colId xmlns:a16="http://schemas.microsoft.com/office/drawing/2014/main" val="1561365445"/>
                    </a:ext>
                  </a:extLst>
                </a:gridCol>
                <a:gridCol w="3276600">
                  <a:extLst>
                    <a:ext uri="{9D8B030D-6E8A-4147-A177-3AD203B41FA5}">
                      <a16:colId xmlns:a16="http://schemas.microsoft.com/office/drawing/2014/main" val="3488862550"/>
                    </a:ext>
                  </a:extLst>
                </a:gridCol>
              </a:tblGrid>
              <a:tr h="336600">
                <a:tc gridSpan="2">
                  <a:txBody>
                    <a:bodyPr/>
                    <a:lstStyle>
                      <a:lvl1pPr defTabSz="703263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defTabSz="703263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defTabSz="703263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defTabSz="703263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defTabSz="703263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7032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7032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7032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7032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□ DESCRIPTION □</a:t>
                      </a:r>
                    </a:p>
                  </a:txBody>
                  <a:tcPr marL="54000" marR="54000" marT="54000" marB="54000"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4567736"/>
                  </a:ext>
                </a:extLst>
              </a:tr>
              <a:tr h="473760">
                <a:tc>
                  <a:txBody>
                    <a:bodyPr/>
                    <a:lstStyle>
                      <a:lvl1pPr defTabSz="703263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defTabSz="703263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defTabSz="703263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defTabSz="703263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defTabSz="703263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7032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7032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7032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7032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1</a:t>
                      </a: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 defTabSz="703263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defTabSz="703263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defTabSz="703263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defTabSz="703263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defTabSz="703263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7032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7032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7032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7032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해당 계정의 변경할 권한을 선택 후 등록 버튼 클릭 시 권한 변경</a:t>
                      </a: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5999576"/>
                  </a:ext>
                </a:extLst>
              </a:tr>
              <a:tr h="290880">
                <a:tc>
                  <a:txBody>
                    <a:bodyPr/>
                    <a:lstStyle>
                      <a:lvl1pPr defTabSz="703263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defTabSz="703263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defTabSz="703263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defTabSz="703263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defTabSz="703263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7032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7032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7032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7032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2</a:t>
                      </a: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 defTabSz="703263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defTabSz="703263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defTabSz="703263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defTabSz="703263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defTabSz="703263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7032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7032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7032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70326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해당 정보로 검색 시 검색한 계정 출력</a:t>
                      </a: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2607050"/>
                  </a:ext>
                </a:extLst>
              </a:tr>
              <a:tr h="473760">
                <a:tc>
                  <a:txBody>
                    <a:bodyPr/>
                    <a:lstStyle/>
                    <a:p>
                      <a:pPr marL="0" marR="0" lvl="0" indent="0" algn="ctr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3</a:t>
                      </a: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다른 계정의 권한을 변경할 수 있는 관리자 페이지로 이동</a:t>
                      </a: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164512"/>
                  </a:ext>
                </a:extLst>
              </a:tr>
            </a:tbl>
          </a:graphicData>
        </a:graphic>
      </p:graphicFrame>
      <p:sp>
        <p:nvSpPr>
          <p:cNvPr id="17" name="Rectangle 191">
            <a:extLst>
              <a:ext uri="{FF2B5EF4-FFF2-40B4-BE49-F238E27FC236}">
                <a16:creationId xmlns:a16="http://schemas.microsoft.com/office/drawing/2014/main" id="{AF78D83C-8778-4734-8468-7889A162DE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063142" y="4251278"/>
            <a:ext cx="323850" cy="216693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8" name="Rectangle 191">
            <a:extLst>
              <a:ext uri="{FF2B5EF4-FFF2-40B4-BE49-F238E27FC236}">
                <a16:creationId xmlns:a16="http://schemas.microsoft.com/office/drawing/2014/main" id="{FF34E06A-DBDC-46E7-9B2D-EAE97405D5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97620" y="8815836"/>
            <a:ext cx="323850" cy="216693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2" name="Rectangle 191">
            <a:extLst>
              <a:ext uri="{FF2B5EF4-FFF2-40B4-BE49-F238E27FC236}">
                <a16:creationId xmlns:a16="http://schemas.microsoft.com/office/drawing/2014/main" id="{425833D5-7529-4725-9ABE-D36B90808E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14201" y="4964558"/>
            <a:ext cx="323850" cy="216693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</a:rPr>
              <a:t>3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68B6B71-A63B-4729-A601-B5634E91F2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0392" y="8756038"/>
            <a:ext cx="774710" cy="1000259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98C2CC76-233F-4AB3-A9FA-180CD4CFE85C}"/>
              </a:ext>
            </a:extLst>
          </p:cNvPr>
          <p:cNvSpPr/>
          <p:nvPr/>
        </p:nvSpPr>
        <p:spPr>
          <a:xfrm>
            <a:off x="14593448" y="3677249"/>
            <a:ext cx="3762462" cy="7907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50" dirty="0" err="1">
                <a:solidFill>
                  <a:schemeClr val="tx1"/>
                </a:solidFill>
              </a:rPr>
              <a:t>어드민이</a:t>
            </a:r>
            <a:r>
              <a:rPr lang="ko-KR" altLang="en-US" sz="2550" dirty="0">
                <a:solidFill>
                  <a:schemeClr val="tx1"/>
                </a:solidFill>
              </a:rPr>
              <a:t> 다른 계정의 권한을 변경할 수 있는 페이지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B05CBAF-DEF0-40F2-A134-EB0E9B231FD9}"/>
              </a:ext>
            </a:extLst>
          </p:cNvPr>
          <p:cNvSpPr/>
          <p:nvPr/>
        </p:nvSpPr>
        <p:spPr>
          <a:xfrm>
            <a:off x="3338051" y="4745733"/>
            <a:ext cx="1632426" cy="65434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18F6932-8865-408D-9A6F-E7C44D24B76F}"/>
              </a:ext>
            </a:extLst>
          </p:cNvPr>
          <p:cNvSpPr/>
          <p:nvPr/>
        </p:nvSpPr>
        <p:spPr>
          <a:xfrm>
            <a:off x="2782664" y="5204348"/>
            <a:ext cx="2743200" cy="12457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50" dirty="0" err="1">
                <a:solidFill>
                  <a:schemeClr val="tx1"/>
                </a:solidFill>
              </a:rPr>
              <a:t>어드민</a:t>
            </a:r>
            <a:r>
              <a:rPr lang="ko-KR" altLang="en-US" sz="1650" dirty="0">
                <a:solidFill>
                  <a:schemeClr val="tx1"/>
                </a:solidFill>
              </a:rPr>
              <a:t> 계정으로 로그인 시 보이는 페이지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F069560-7842-468F-8551-C9B7DF0629C4}"/>
              </a:ext>
            </a:extLst>
          </p:cNvPr>
          <p:cNvSpPr/>
          <p:nvPr/>
        </p:nvSpPr>
        <p:spPr>
          <a:xfrm>
            <a:off x="17579009" y="9715500"/>
            <a:ext cx="685800" cy="3809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40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810384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E6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09825" y="674834"/>
            <a:ext cx="16668349" cy="8937333"/>
            <a:chOff x="0" y="0"/>
            <a:chExt cx="4390018" cy="23538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90018" cy="2353865"/>
            </a:xfrm>
            <a:custGeom>
              <a:avLst/>
              <a:gdLst/>
              <a:ahLst/>
              <a:cxnLst/>
              <a:rect l="l" t="t" r="r" b="b"/>
              <a:pathLst>
                <a:path w="4390018" h="2353865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3530919" y="4015724"/>
            <a:ext cx="11226161" cy="17920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623"/>
              </a:lnSpc>
            </a:pPr>
            <a:r>
              <a:rPr lang="en-US" sz="10445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화면 시연</a:t>
            </a:r>
          </a:p>
        </p:txBody>
      </p:sp>
      <p:sp>
        <p:nvSpPr>
          <p:cNvPr id="6" name="AutoShape 6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w="19050" cap="flat">
            <a:solidFill>
              <a:srgbClr val="3087BB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E6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09825" y="674834"/>
            <a:ext cx="16668349" cy="8937333"/>
            <a:chOff x="0" y="0"/>
            <a:chExt cx="4390018" cy="23538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90018" cy="2353865"/>
            </a:xfrm>
            <a:custGeom>
              <a:avLst/>
              <a:gdLst/>
              <a:ahLst/>
              <a:cxnLst/>
              <a:rect l="l" t="t" r="r" b="b"/>
              <a:pathLst>
                <a:path w="4390018" h="2353865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3530919" y="4015724"/>
            <a:ext cx="11226161" cy="18723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623"/>
              </a:lnSpc>
            </a:pPr>
            <a:r>
              <a:rPr lang="ko-KR" altLang="en-US" sz="10445" dirty="0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피드백</a:t>
            </a:r>
            <a:endParaRPr lang="en-US" sz="10445" dirty="0">
              <a:solidFill>
                <a:srgbClr val="1D2A3A"/>
              </a:solidFill>
              <a:latin typeface="210 밀레니얼"/>
              <a:ea typeface="210 밀레니얼"/>
              <a:cs typeface="210 밀레니얼"/>
              <a:sym typeface="210 밀레니얼"/>
            </a:endParaRPr>
          </a:p>
        </p:txBody>
      </p:sp>
      <p:sp>
        <p:nvSpPr>
          <p:cNvPr id="6" name="AutoShape 6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w="19050" cap="flat">
            <a:solidFill>
              <a:srgbClr val="3087BB"/>
            </a:solidFill>
            <a:prstDash val="solid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1048119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E6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09825" y="674834"/>
            <a:ext cx="16668349" cy="8937333"/>
            <a:chOff x="0" y="0"/>
            <a:chExt cx="4390018" cy="23538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90018" cy="2353865"/>
            </a:xfrm>
            <a:custGeom>
              <a:avLst/>
              <a:gdLst/>
              <a:ahLst/>
              <a:cxnLst/>
              <a:rect l="l" t="t" r="r" b="b"/>
              <a:pathLst>
                <a:path w="4390018" h="2353865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3530919" y="4015724"/>
            <a:ext cx="11226161" cy="18723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623"/>
              </a:lnSpc>
            </a:pPr>
            <a:r>
              <a:rPr lang="ko-KR" altLang="en-US" sz="10445" dirty="0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감사합니다</a:t>
            </a:r>
            <a:endParaRPr lang="en-US" sz="10445" dirty="0">
              <a:solidFill>
                <a:srgbClr val="1D2A3A"/>
              </a:solidFill>
              <a:latin typeface="210 밀레니얼"/>
              <a:ea typeface="210 밀레니얼"/>
              <a:cs typeface="210 밀레니얼"/>
              <a:sym typeface="210 밀레니얼"/>
            </a:endParaRPr>
          </a:p>
        </p:txBody>
      </p:sp>
      <p:sp>
        <p:nvSpPr>
          <p:cNvPr id="6" name="AutoShape 6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w="19050" cap="flat">
            <a:solidFill>
              <a:srgbClr val="3087BB"/>
            </a:solidFill>
            <a:prstDash val="solid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1937280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E6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09825" y="674834"/>
            <a:ext cx="16668349" cy="8937333"/>
            <a:chOff x="0" y="0"/>
            <a:chExt cx="4390018" cy="23538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90018" cy="2353865"/>
            </a:xfrm>
            <a:custGeom>
              <a:avLst/>
              <a:gdLst/>
              <a:ahLst/>
              <a:cxnLst/>
              <a:rect l="l" t="t" r="r" b="b"/>
              <a:pathLst>
                <a:path w="4390018" h="2353865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w="19050" cap="flat">
            <a:solidFill>
              <a:srgbClr val="3087B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TextBox 8"/>
          <p:cNvSpPr txBox="1"/>
          <p:nvPr/>
        </p:nvSpPr>
        <p:spPr>
          <a:xfrm>
            <a:off x="5374498" y="1736316"/>
            <a:ext cx="7398708" cy="11541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ko-KR" altLang="en-US" sz="6399" dirty="0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프로젝트</a:t>
            </a:r>
            <a:r>
              <a:rPr lang="en-US" sz="6399" dirty="0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 </a:t>
            </a:r>
            <a:r>
              <a:rPr lang="en-US" sz="6399" dirty="0" err="1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일정계획</a:t>
            </a:r>
            <a:endParaRPr lang="en-US" sz="6399" dirty="0">
              <a:solidFill>
                <a:srgbClr val="1D2A3A"/>
              </a:solidFill>
              <a:latin typeface="210 밀레니얼"/>
              <a:ea typeface="210 밀레니얼"/>
              <a:cs typeface="210 밀레니얼"/>
              <a:sym typeface="210 밀레니얼"/>
            </a:endParaRPr>
          </a:p>
        </p:txBody>
      </p:sp>
      <p:grpSp>
        <p:nvGrpSpPr>
          <p:cNvPr id="9" name="Group 9"/>
          <p:cNvGrpSpPr/>
          <p:nvPr/>
        </p:nvGrpSpPr>
        <p:grpSpPr>
          <a:xfrm>
            <a:off x="2545937" y="6433462"/>
            <a:ext cx="13196123" cy="2802332"/>
            <a:chOff x="0" y="9525"/>
            <a:chExt cx="17594831" cy="3736442"/>
          </a:xfrm>
        </p:grpSpPr>
        <p:sp>
          <p:nvSpPr>
            <p:cNvPr id="10" name="AutoShape 10"/>
            <p:cNvSpPr/>
            <p:nvPr/>
          </p:nvSpPr>
          <p:spPr>
            <a:xfrm flipV="1">
              <a:off x="127472" y="1054863"/>
              <a:ext cx="17416559" cy="0"/>
            </a:xfrm>
            <a:prstGeom prst="line">
              <a:avLst/>
            </a:prstGeom>
            <a:ln w="25400" cap="rnd">
              <a:solidFill>
                <a:srgbClr val="3087BB"/>
              </a:solidFill>
              <a:prstDash val="solid"/>
              <a:headEnd type="none" w="sm" len="sm"/>
              <a:tailEnd type="none" w="sm" len="sm"/>
            </a:ln>
          </p:spPr>
        </p:sp>
        <p:grpSp>
          <p:nvGrpSpPr>
            <p:cNvPr id="11" name="Group 11"/>
            <p:cNvGrpSpPr/>
            <p:nvPr/>
          </p:nvGrpSpPr>
          <p:grpSpPr>
            <a:xfrm>
              <a:off x="0" y="914690"/>
              <a:ext cx="343372" cy="3433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3087BB"/>
              </a:solidFill>
            </p:spPr>
          </p:sp>
        </p:grpSp>
        <p:grpSp>
          <p:nvGrpSpPr>
            <p:cNvPr id="13" name="Group 13"/>
            <p:cNvGrpSpPr/>
            <p:nvPr/>
          </p:nvGrpSpPr>
          <p:grpSpPr>
            <a:xfrm>
              <a:off x="4446157" y="914690"/>
              <a:ext cx="343372" cy="343372"/>
              <a:chOff x="0" y="0"/>
              <a:chExt cx="6350000" cy="6350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3087BB"/>
              </a:solidFill>
            </p:spPr>
          </p:sp>
        </p:grpSp>
        <p:grpSp>
          <p:nvGrpSpPr>
            <p:cNvPr id="15" name="Group 15"/>
            <p:cNvGrpSpPr/>
            <p:nvPr/>
          </p:nvGrpSpPr>
          <p:grpSpPr>
            <a:xfrm>
              <a:off x="8891629" y="914690"/>
              <a:ext cx="343372" cy="343372"/>
              <a:chOff x="0" y="0"/>
              <a:chExt cx="6350000" cy="635000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3087BB"/>
              </a:solidFill>
            </p:spPr>
          </p:sp>
        </p:grpSp>
        <p:grpSp>
          <p:nvGrpSpPr>
            <p:cNvPr id="17" name="Group 17"/>
            <p:cNvGrpSpPr/>
            <p:nvPr/>
          </p:nvGrpSpPr>
          <p:grpSpPr>
            <a:xfrm>
              <a:off x="13337101" y="914690"/>
              <a:ext cx="343372" cy="343372"/>
              <a:chOff x="0" y="0"/>
              <a:chExt cx="6350000" cy="63500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3087BB"/>
              </a:solidFill>
            </p:spPr>
          </p:sp>
        </p:grpSp>
        <p:grpSp>
          <p:nvGrpSpPr>
            <p:cNvPr id="19" name="Group 19"/>
            <p:cNvGrpSpPr/>
            <p:nvPr/>
          </p:nvGrpSpPr>
          <p:grpSpPr>
            <a:xfrm>
              <a:off x="102578" y="1760811"/>
              <a:ext cx="4104352" cy="1985156"/>
              <a:chOff x="0" y="0"/>
              <a:chExt cx="810736" cy="39213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810736" cy="392130"/>
              </a:xfrm>
              <a:custGeom>
                <a:avLst/>
                <a:gdLst/>
                <a:ahLst/>
                <a:cxnLst/>
                <a:rect l="l" t="t" r="r" b="b"/>
                <a:pathLst>
                  <a:path w="810736" h="392130">
                    <a:moveTo>
                      <a:pt x="0" y="0"/>
                    </a:moveTo>
                    <a:lnTo>
                      <a:pt x="810736" y="0"/>
                    </a:lnTo>
                    <a:lnTo>
                      <a:pt x="810736" y="392130"/>
                    </a:lnTo>
                    <a:lnTo>
                      <a:pt x="0" y="392130"/>
                    </a:lnTo>
                    <a:close/>
                  </a:path>
                </a:pathLst>
              </a:custGeom>
              <a:solidFill>
                <a:srgbClr val="F1FAFF"/>
              </a:solidFill>
              <a:ln w="19050" cap="sq">
                <a:solidFill>
                  <a:srgbClr val="3087BB"/>
                </a:solidFill>
                <a:prstDash val="solid"/>
                <a:miter/>
              </a:ln>
            </p:spPr>
          </p:sp>
          <p:sp>
            <p:nvSpPr>
              <p:cNvPr id="21" name="TextBox 21"/>
              <p:cNvSpPr txBox="1"/>
              <p:nvPr/>
            </p:nvSpPr>
            <p:spPr>
              <a:xfrm>
                <a:off x="0" y="-47625"/>
                <a:ext cx="810736" cy="43975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22" name="Group 22"/>
            <p:cNvGrpSpPr/>
            <p:nvPr/>
          </p:nvGrpSpPr>
          <p:grpSpPr>
            <a:xfrm>
              <a:off x="4599535" y="1760811"/>
              <a:ext cx="4104352" cy="1985156"/>
              <a:chOff x="0" y="0"/>
              <a:chExt cx="810736" cy="39213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810736" cy="392130"/>
              </a:xfrm>
              <a:custGeom>
                <a:avLst/>
                <a:gdLst/>
                <a:ahLst/>
                <a:cxnLst/>
                <a:rect l="l" t="t" r="r" b="b"/>
                <a:pathLst>
                  <a:path w="810736" h="392130">
                    <a:moveTo>
                      <a:pt x="0" y="0"/>
                    </a:moveTo>
                    <a:lnTo>
                      <a:pt x="810736" y="0"/>
                    </a:lnTo>
                    <a:lnTo>
                      <a:pt x="810736" y="392130"/>
                    </a:lnTo>
                    <a:lnTo>
                      <a:pt x="0" y="392130"/>
                    </a:lnTo>
                    <a:close/>
                  </a:path>
                </a:pathLst>
              </a:custGeom>
              <a:solidFill>
                <a:srgbClr val="F1FAFF"/>
              </a:solidFill>
              <a:ln w="19050" cap="sq">
                <a:solidFill>
                  <a:srgbClr val="3087BB"/>
                </a:solidFill>
                <a:prstDash val="solid"/>
                <a:miter/>
              </a:ln>
            </p:spPr>
          </p:sp>
          <p:sp>
            <p:nvSpPr>
              <p:cNvPr id="24" name="TextBox 24"/>
              <p:cNvSpPr txBox="1"/>
              <p:nvPr/>
            </p:nvSpPr>
            <p:spPr>
              <a:xfrm>
                <a:off x="0" y="-47625"/>
                <a:ext cx="810736" cy="43975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25" name="Group 25"/>
            <p:cNvGrpSpPr/>
            <p:nvPr/>
          </p:nvGrpSpPr>
          <p:grpSpPr>
            <a:xfrm>
              <a:off x="9045007" y="1760811"/>
              <a:ext cx="4104352" cy="1985156"/>
              <a:chOff x="0" y="0"/>
              <a:chExt cx="810736" cy="392130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810736" cy="392130"/>
              </a:xfrm>
              <a:custGeom>
                <a:avLst/>
                <a:gdLst/>
                <a:ahLst/>
                <a:cxnLst/>
                <a:rect l="l" t="t" r="r" b="b"/>
                <a:pathLst>
                  <a:path w="810736" h="392130">
                    <a:moveTo>
                      <a:pt x="0" y="0"/>
                    </a:moveTo>
                    <a:lnTo>
                      <a:pt x="810736" y="0"/>
                    </a:lnTo>
                    <a:lnTo>
                      <a:pt x="810736" y="392130"/>
                    </a:lnTo>
                    <a:lnTo>
                      <a:pt x="0" y="392130"/>
                    </a:lnTo>
                    <a:close/>
                  </a:path>
                </a:pathLst>
              </a:custGeom>
              <a:solidFill>
                <a:srgbClr val="F1FAFF"/>
              </a:solidFill>
              <a:ln w="19050" cap="sq">
                <a:solidFill>
                  <a:srgbClr val="3087BB"/>
                </a:solidFill>
                <a:prstDash val="solid"/>
                <a:miter/>
              </a:ln>
            </p:spPr>
          </p:sp>
          <p:sp>
            <p:nvSpPr>
              <p:cNvPr id="27" name="TextBox 27"/>
              <p:cNvSpPr txBox="1"/>
              <p:nvPr/>
            </p:nvSpPr>
            <p:spPr>
              <a:xfrm>
                <a:off x="0" y="-47625"/>
                <a:ext cx="810736" cy="43975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28" name="Group 28"/>
            <p:cNvGrpSpPr/>
            <p:nvPr/>
          </p:nvGrpSpPr>
          <p:grpSpPr>
            <a:xfrm>
              <a:off x="13490479" y="1760811"/>
              <a:ext cx="4104352" cy="1985156"/>
              <a:chOff x="0" y="0"/>
              <a:chExt cx="810736" cy="392130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0" y="0"/>
                <a:ext cx="810736" cy="392130"/>
              </a:xfrm>
              <a:custGeom>
                <a:avLst/>
                <a:gdLst/>
                <a:ahLst/>
                <a:cxnLst/>
                <a:rect l="l" t="t" r="r" b="b"/>
                <a:pathLst>
                  <a:path w="810736" h="392130">
                    <a:moveTo>
                      <a:pt x="0" y="0"/>
                    </a:moveTo>
                    <a:lnTo>
                      <a:pt x="810736" y="0"/>
                    </a:lnTo>
                    <a:lnTo>
                      <a:pt x="810736" y="392130"/>
                    </a:lnTo>
                    <a:lnTo>
                      <a:pt x="0" y="392130"/>
                    </a:lnTo>
                    <a:close/>
                  </a:path>
                </a:pathLst>
              </a:custGeom>
              <a:solidFill>
                <a:srgbClr val="F1FAFF"/>
              </a:solidFill>
              <a:ln w="19050" cap="sq">
                <a:solidFill>
                  <a:srgbClr val="3087BB"/>
                </a:solidFill>
                <a:prstDash val="solid"/>
                <a:miter/>
              </a:ln>
            </p:spPr>
          </p:sp>
          <p:sp>
            <p:nvSpPr>
              <p:cNvPr id="30" name="TextBox 30"/>
              <p:cNvSpPr txBox="1"/>
              <p:nvPr/>
            </p:nvSpPr>
            <p:spPr>
              <a:xfrm>
                <a:off x="0" y="-47625"/>
                <a:ext cx="810736" cy="43975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31" name="TextBox 31"/>
            <p:cNvSpPr txBox="1"/>
            <p:nvPr/>
          </p:nvSpPr>
          <p:spPr>
            <a:xfrm>
              <a:off x="0" y="9525"/>
              <a:ext cx="3616504" cy="5813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59"/>
                </a:lnSpc>
              </a:pPr>
              <a:r>
                <a:rPr lang="en-US" sz="2799" dirty="0">
                  <a:solidFill>
                    <a:srgbClr val="1D2A3A"/>
                  </a:solidFill>
                  <a:latin typeface="210 밀레니얼 Light"/>
                  <a:ea typeface="210 밀레니얼 Light"/>
                  <a:cs typeface="210 밀레니얼 Light"/>
                  <a:sym typeface="210 밀레니얼 Light"/>
                </a:rPr>
                <a:t>~ 24.11.06(</a:t>
              </a:r>
              <a:r>
                <a:rPr lang="ko-KR" altLang="en-US" sz="2799" dirty="0">
                  <a:solidFill>
                    <a:srgbClr val="1D2A3A"/>
                  </a:solidFill>
                  <a:latin typeface="210 밀레니얼 Light"/>
                  <a:ea typeface="210 밀레니얼 Light"/>
                  <a:cs typeface="210 밀레니얼 Light"/>
                  <a:sym typeface="210 밀레니얼 Light"/>
                </a:rPr>
                <a:t>수</a:t>
              </a:r>
              <a:r>
                <a:rPr lang="en-US" altLang="ko-KR" sz="2799" dirty="0">
                  <a:solidFill>
                    <a:srgbClr val="1D2A3A"/>
                  </a:solidFill>
                  <a:latin typeface="210 밀레니얼 Light"/>
                  <a:ea typeface="210 밀레니얼 Light"/>
                  <a:cs typeface="210 밀레니얼 Light"/>
                  <a:sym typeface="210 밀레니얼 Light"/>
                </a:rPr>
                <a:t>)</a:t>
              </a:r>
              <a:endParaRPr lang="en-US" sz="2799" dirty="0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endParaRPr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4446157" y="9525"/>
              <a:ext cx="3616504" cy="5813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59"/>
                </a:lnSpc>
              </a:pPr>
              <a:r>
                <a:rPr lang="en-US" sz="2799" dirty="0">
                  <a:solidFill>
                    <a:srgbClr val="1D2A3A"/>
                  </a:solidFill>
                  <a:latin typeface="210 밀레니얼 Light"/>
                  <a:ea typeface="210 밀레니얼 Light"/>
                  <a:cs typeface="210 밀레니얼 Light"/>
                  <a:sym typeface="210 밀레니얼 Light"/>
                </a:rPr>
                <a:t>~ 24.11.08(</a:t>
              </a:r>
              <a:r>
                <a:rPr lang="ko-KR" altLang="en-US" sz="2799" dirty="0">
                  <a:solidFill>
                    <a:srgbClr val="1D2A3A"/>
                  </a:solidFill>
                  <a:latin typeface="210 밀레니얼 Light"/>
                  <a:ea typeface="210 밀레니얼 Light"/>
                  <a:cs typeface="210 밀레니얼 Light"/>
                  <a:sym typeface="210 밀레니얼 Light"/>
                </a:rPr>
                <a:t>금</a:t>
              </a:r>
              <a:r>
                <a:rPr lang="en-US" altLang="ko-KR" sz="2799" dirty="0">
                  <a:solidFill>
                    <a:srgbClr val="1D2A3A"/>
                  </a:solidFill>
                  <a:latin typeface="210 밀레니얼 Light"/>
                  <a:ea typeface="210 밀레니얼 Light"/>
                  <a:cs typeface="210 밀레니얼 Light"/>
                  <a:sym typeface="210 밀레니얼 Light"/>
                </a:rPr>
                <a:t>)</a:t>
              </a:r>
              <a:endParaRPr lang="en-US" sz="2799" dirty="0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endParaRPr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8891630" y="9525"/>
              <a:ext cx="3616504" cy="5813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59"/>
                </a:lnSpc>
              </a:pPr>
              <a:r>
                <a:rPr lang="en-US" sz="2799" dirty="0">
                  <a:solidFill>
                    <a:srgbClr val="1D2A3A"/>
                  </a:solidFill>
                  <a:latin typeface="210 밀레니얼 Light"/>
                  <a:ea typeface="210 밀레니얼 Light"/>
                  <a:cs typeface="210 밀레니얼 Light"/>
                  <a:sym typeface="210 밀레니얼 Light"/>
                </a:rPr>
                <a:t>~ 24.11.11(</a:t>
              </a:r>
              <a:r>
                <a:rPr lang="ko-KR" altLang="en-US" sz="2799" dirty="0">
                  <a:solidFill>
                    <a:srgbClr val="1D2A3A"/>
                  </a:solidFill>
                  <a:latin typeface="210 밀레니얼 Light"/>
                  <a:ea typeface="210 밀레니얼 Light"/>
                  <a:cs typeface="210 밀레니얼 Light"/>
                  <a:sym typeface="210 밀레니얼 Light"/>
                </a:rPr>
                <a:t>월</a:t>
              </a:r>
              <a:r>
                <a:rPr lang="en-US" altLang="ko-KR" sz="2799" dirty="0">
                  <a:solidFill>
                    <a:srgbClr val="1D2A3A"/>
                  </a:solidFill>
                  <a:latin typeface="210 밀레니얼 Light"/>
                  <a:ea typeface="210 밀레니얼 Light"/>
                  <a:cs typeface="210 밀레니얼 Light"/>
                  <a:sym typeface="210 밀레니얼 Light"/>
                </a:rPr>
                <a:t>)</a:t>
              </a:r>
              <a:endParaRPr lang="en-US" sz="2799" dirty="0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endParaRPr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13337102" y="9525"/>
              <a:ext cx="3616504" cy="5813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59"/>
                </a:lnSpc>
              </a:pPr>
              <a:r>
                <a:rPr lang="en-US" sz="2799" dirty="0">
                  <a:solidFill>
                    <a:srgbClr val="1D2A3A"/>
                  </a:solidFill>
                  <a:latin typeface="210 밀레니얼 Light"/>
                  <a:ea typeface="210 밀레니얼 Light"/>
                  <a:cs typeface="210 밀레니얼 Light"/>
                  <a:sym typeface="210 밀레니얼 Light"/>
                </a:rPr>
                <a:t>~ 24.11.13(</a:t>
              </a:r>
              <a:r>
                <a:rPr lang="ko-KR" altLang="en-US" sz="2799" dirty="0">
                  <a:solidFill>
                    <a:srgbClr val="1D2A3A"/>
                  </a:solidFill>
                  <a:latin typeface="210 밀레니얼 Light"/>
                  <a:ea typeface="210 밀레니얼 Light"/>
                  <a:cs typeface="210 밀레니얼 Light"/>
                  <a:sym typeface="210 밀레니얼 Light"/>
                </a:rPr>
                <a:t>수</a:t>
              </a:r>
              <a:r>
                <a:rPr lang="en-US" altLang="ko-KR" sz="2799" dirty="0">
                  <a:solidFill>
                    <a:srgbClr val="1D2A3A"/>
                  </a:solidFill>
                  <a:latin typeface="210 밀레니얼 Light"/>
                  <a:ea typeface="210 밀레니얼 Light"/>
                  <a:cs typeface="210 밀레니얼 Light"/>
                  <a:sym typeface="210 밀레니얼 Light"/>
                </a:rPr>
                <a:t>)</a:t>
              </a:r>
              <a:endParaRPr lang="en-US" sz="2799" dirty="0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endParaRPr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350464" y="2432813"/>
              <a:ext cx="3616504" cy="10796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189"/>
                </a:lnSpc>
              </a:pPr>
              <a:r>
                <a:rPr lang="ko-KR" altLang="en-US" sz="25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모든 페이지에 대한 기능 구현 완료</a:t>
              </a:r>
              <a:endParaRPr lang="en-US" sz="2500" dirty="0">
                <a:solidFill>
                  <a:schemeClr val="tx1">
                    <a:lumMod val="95000"/>
                    <a:lumOff val="5000"/>
                  </a:schemeClr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endParaRPr>
            </a:p>
          </p:txBody>
        </p:sp>
        <p:sp>
          <p:nvSpPr>
            <p:cNvPr id="36" name="TextBox 36"/>
            <p:cNvSpPr txBox="1"/>
            <p:nvPr/>
          </p:nvSpPr>
          <p:spPr>
            <a:xfrm>
              <a:off x="4847421" y="2432813"/>
              <a:ext cx="3616504" cy="10796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189"/>
                </a:lnSpc>
              </a:pPr>
              <a:r>
                <a:rPr lang="ko-KR" altLang="en-US" sz="25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페이지에 대한 검수 및 보완 수정</a:t>
              </a:r>
              <a:endParaRPr lang="en-US" sz="2500" dirty="0">
                <a:solidFill>
                  <a:schemeClr val="tx1">
                    <a:lumMod val="95000"/>
                    <a:lumOff val="5000"/>
                  </a:schemeClr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endParaRPr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9292894" y="2432813"/>
              <a:ext cx="3616504" cy="10796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189"/>
                </a:lnSpc>
              </a:pPr>
              <a:r>
                <a:rPr lang="ko-KR" altLang="en-US" sz="25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프로젝트 배포 및 검수</a:t>
              </a:r>
              <a:endParaRPr lang="en-US" sz="2500" dirty="0">
                <a:solidFill>
                  <a:schemeClr val="tx1">
                    <a:lumMod val="95000"/>
                    <a:lumOff val="5000"/>
                  </a:schemeClr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endParaRPr>
            </a:p>
          </p:txBody>
        </p:sp>
        <p:sp>
          <p:nvSpPr>
            <p:cNvPr id="38" name="TextBox 38"/>
            <p:cNvSpPr txBox="1"/>
            <p:nvPr/>
          </p:nvSpPr>
          <p:spPr>
            <a:xfrm>
              <a:off x="13738366" y="2432813"/>
              <a:ext cx="3616504" cy="10796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189"/>
                </a:lnSpc>
              </a:pPr>
              <a:r>
                <a:rPr lang="ko-KR" altLang="en-US" sz="25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프로젝트 최종 발표 및 피드백</a:t>
              </a:r>
              <a:endParaRPr lang="en-US" sz="2500" dirty="0">
                <a:solidFill>
                  <a:schemeClr val="tx1">
                    <a:lumMod val="95000"/>
                    <a:lumOff val="5000"/>
                  </a:schemeClr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endParaRPr>
            </a:p>
          </p:txBody>
        </p:sp>
      </p:grpSp>
      <p:grpSp>
        <p:nvGrpSpPr>
          <p:cNvPr id="39" name="Group 9">
            <a:extLst>
              <a:ext uri="{FF2B5EF4-FFF2-40B4-BE49-F238E27FC236}">
                <a16:creationId xmlns:a16="http://schemas.microsoft.com/office/drawing/2014/main" id="{0249AF56-1AE0-43C2-967F-58A2AD75A3A7}"/>
              </a:ext>
            </a:extLst>
          </p:cNvPr>
          <p:cNvGrpSpPr/>
          <p:nvPr/>
        </p:nvGrpSpPr>
        <p:grpSpPr>
          <a:xfrm>
            <a:off x="2545937" y="3254756"/>
            <a:ext cx="13196123" cy="2802333"/>
            <a:chOff x="0" y="9525"/>
            <a:chExt cx="17594831" cy="3736442"/>
          </a:xfrm>
        </p:grpSpPr>
        <p:sp>
          <p:nvSpPr>
            <p:cNvPr id="40" name="AutoShape 10">
              <a:extLst>
                <a:ext uri="{FF2B5EF4-FFF2-40B4-BE49-F238E27FC236}">
                  <a16:creationId xmlns:a16="http://schemas.microsoft.com/office/drawing/2014/main" id="{8CC04286-044A-4D28-9FC9-71AC9524F25A}"/>
                </a:ext>
              </a:extLst>
            </p:cNvPr>
            <p:cNvSpPr/>
            <p:nvPr/>
          </p:nvSpPr>
          <p:spPr>
            <a:xfrm flipV="1">
              <a:off x="127472" y="1054863"/>
              <a:ext cx="17416559" cy="0"/>
            </a:xfrm>
            <a:prstGeom prst="line">
              <a:avLst/>
            </a:prstGeom>
            <a:ln w="25400" cap="rnd">
              <a:solidFill>
                <a:srgbClr val="3087BB"/>
              </a:solidFill>
              <a:prstDash val="solid"/>
              <a:headEnd type="none" w="sm" len="sm"/>
              <a:tailEnd type="none" w="sm" len="sm"/>
            </a:ln>
          </p:spPr>
        </p:sp>
        <p:grpSp>
          <p:nvGrpSpPr>
            <p:cNvPr id="41" name="Group 11">
              <a:extLst>
                <a:ext uri="{FF2B5EF4-FFF2-40B4-BE49-F238E27FC236}">
                  <a16:creationId xmlns:a16="http://schemas.microsoft.com/office/drawing/2014/main" id="{7DA09990-9B1D-4B5D-89E5-6AC93C8A0CFC}"/>
                </a:ext>
              </a:extLst>
            </p:cNvPr>
            <p:cNvGrpSpPr/>
            <p:nvPr/>
          </p:nvGrpSpPr>
          <p:grpSpPr>
            <a:xfrm>
              <a:off x="0" y="914690"/>
              <a:ext cx="343372" cy="343372"/>
              <a:chOff x="0" y="0"/>
              <a:chExt cx="6350000" cy="6350000"/>
            </a:xfrm>
          </p:grpSpPr>
          <p:sp>
            <p:nvSpPr>
              <p:cNvPr id="68" name="Freeform 12">
                <a:extLst>
                  <a:ext uri="{FF2B5EF4-FFF2-40B4-BE49-F238E27FC236}">
                    <a16:creationId xmlns:a16="http://schemas.microsoft.com/office/drawing/2014/main" id="{A5EAF587-536D-496F-B153-ECCE1581D86B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3087BB"/>
              </a:solidFill>
            </p:spPr>
          </p:sp>
        </p:grpSp>
        <p:grpSp>
          <p:nvGrpSpPr>
            <p:cNvPr id="42" name="Group 13">
              <a:extLst>
                <a:ext uri="{FF2B5EF4-FFF2-40B4-BE49-F238E27FC236}">
                  <a16:creationId xmlns:a16="http://schemas.microsoft.com/office/drawing/2014/main" id="{F6CA8C66-93A1-427D-B91B-352386B2B39B}"/>
                </a:ext>
              </a:extLst>
            </p:cNvPr>
            <p:cNvGrpSpPr/>
            <p:nvPr/>
          </p:nvGrpSpPr>
          <p:grpSpPr>
            <a:xfrm>
              <a:off x="4446157" y="914690"/>
              <a:ext cx="343372" cy="343372"/>
              <a:chOff x="0" y="0"/>
              <a:chExt cx="6350000" cy="6350000"/>
            </a:xfrm>
          </p:grpSpPr>
          <p:sp>
            <p:nvSpPr>
              <p:cNvPr id="67" name="Freeform 14">
                <a:extLst>
                  <a:ext uri="{FF2B5EF4-FFF2-40B4-BE49-F238E27FC236}">
                    <a16:creationId xmlns:a16="http://schemas.microsoft.com/office/drawing/2014/main" id="{AE43A193-7C8A-409B-BCD8-C79255556473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3087BB"/>
              </a:solidFill>
            </p:spPr>
          </p:sp>
        </p:grpSp>
        <p:grpSp>
          <p:nvGrpSpPr>
            <p:cNvPr id="43" name="Group 15">
              <a:extLst>
                <a:ext uri="{FF2B5EF4-FFF2-40B4-BE49-F238E27FC236}">
                  <a16:creationId xmlns:a16="http://schemas.microsoft.com/office/drawing/2014/main" id="{5035E83F-90FC-46F2-AB31-6BF1D9ED98ED}"/>
                </a:ext>
              </a:extLst>
            </p:cNvPr>
            <p:cNvGrpSpPr/>
            <p:nvPr/>
          </p:nvGrpSpPr>
          <p:grpSpPr>
            <a:xfrm>
              <a:off x="8891629" y="914690"/>
              <a:ext cx="343372" cy="343372"/>
              <a:chOff x="0" y="0"/>
              <a:chExt cx="6350000" cy="6350000"/>
            </a:xfrm>
          </p:grpSpPr>
          <p:sp>
            <p:nvSpPr>
              <p:cNvPr id="66" name="Freeform 16">
                <a:extLst>
                  <a:ext uri="{FF2B5EF4-FFF2-40B4-BE49-F238E27FC236}">
                    <a16:creationId xmlns:a16="http://schemas.microsoft.com/office/drawing/2014/main" id="{2508D25A-4FF6-4ACE-955C-8036D38CE80E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3087BB"/>
              </a:solidFill>
            </p:spPr>
          </p:sp>
        </p:grpSp>
        <p:grpSp>
          <p:nvGrpSpPr>
            <p:cNvPr id="44" name="Group 17">
              <a:extLst>
                <a:ext uri="{FF2B5EF4-FFF2-40B4-BE49-F238E27FC236}">
                  <a16:creationId xmlns:a16="http://schemas.microsoft.com/office/drawing/2014/main" id="{FB290726-E5BD-4499-934F-38D6FC409594}"/>
                </a:ext>
              </a:extLst>
            </p:cNvPr>
            <p:cNvGrpSpPr/>
            <p:nvPr/>
          </p:nvGrpSpPr>
          <p:grpSpPr>
            <a:xfrm>
              <a:off x="13337101" y="914690"/>
              <a:ext cx="343372" cy="343372"/>
              <a:chOff x="0" y="0"/>
              <a:chExt cx="6350000" cy="6350000"/>
            </a:xfrm>
          </p:grpSpPr>
          <p:sp>
            <p:nvSpPr>
              <p:cNvPr id="65" name="Freeform 18">
                <a:extLst>
                  <a:ext uri="{FF2B5EF4-FFF2-40B4-BE49-F238E27FC236}">
                    <a16:creationId xmlns:a16="http://schemas.microsoft.com/office/drawing/2014/main" id="{7A4CDD39-604D-40A1-B28C-5BE3CAB8A9F6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3087BB"/>
              </a:solidFill>
            </p:spPr>
          </p:sp>
        </p:grpSp>
        <p:grpSp>
          <p:nvGrpSpPr>
            <p:cNvPr id="45" name="Group 19">
              <a:extLst>
                <a:ext uri="{FF2B5EF4-FFF2-40B4-BE49-F238E27FC236}">
                  <a16:creationId xmlns:a16="http://schemas.microsoft.com/office/drawing/2014/main" id="{6B6E23D3-F1CF-411E-933A-8EC7605C0E90}"/>
                </a:ext>
              </a:extLst>
            </p:cNvPr>
            <p:cNvGrpSpPr/>
            <p:nvPr/>
          </p:nvGrpSpPr>
          <p:grpSpPr>
            <a:xfrm>
              <a:off x="102578" y="1760811"/>
              <a:ext cx="4104352" cy="1985156"/>
              <a:chOff x="0" y="0"/>
              <a:chExt cx="810736" cy="392130"/>
            </a:xfrm>
          </p:grpSpPr>
          <p:sp>
            <p:nvSpPr>
              <p:cNvPr id="63" name="Freeform 20">
                <a:extLst>
                  <a:ext uri="{FF2B5EF4-FFF2-40B4-BE49-F238E27FC236}">
                    <a16:creationId xmlns:a16="http://schemas.microsoft.com/office/drawing/2014/main" id="{EC0B50AE-3B10-41B0-82A8-0E8D3DD7C639}"/>
                  </a:ext>
                </a:extLst>
              </p:cNvPr>
              <p:cNvSpPr/>
              <p:nvPr/>
            </p:nvSpPr>
            <p:spPr>
              <a:xfrm>
                <a:off x="0" y="0"/>
                <a:ext cx="810736" cy="392130"/>
              </a:xfrm>
              <a:custGeom>
                <a:avLst/>
                <a:gdLst/>
                <a:ahLst/>
                <a:cxnLst/>
                <a:rect l="l" t="t" r="r" b="b"/>
                <a:pathLst>
                  <a:path w="810736" h="392130">
                    <a:moveTo>
                      <a:pt x="0" y="0"/>
                    </a:moveTo>
                    <a:lnTo>
                      <a:pt x="810736" y="0"/>
                    </a:lnTo>
                    <a:lnTo>
                      <a:pt x="810736" y="392130"/>
                    </a:lnTo>
                    <a:lnTo>
                      <a:pt x="0" y="392130"/>
                    </a:lnTo>
                    <a:close/>
                  </a:path>
                </a:pathLst>
              </a:custGeom>
              <a:solidFill>
                <a:srgbClr val="F1FAFF"/>
              </a:solidFill>
              <a:ln w="19050" cap="sq">
                <a:solidFill>
                  <a:srgbClr val="3087BB"/>
                </a:solidFill>
                <a:prstDash val="solid"/>
                <a:miter/>
              </a:ln>
            </p:spPr>
          </p:sp>
          <p:sp>
            <p:nvSpPr>
              <p:cNvPr id="64" name="TextBox 21">
                <a:extLst>
                  <a:ext uri="{FF2B5EF4-FFF2-40B4-BE49-F238E27FC236}">
                    <a16:creationId xmlns:a16="http://schemas.microsoft.com/office/drawing/2014/main" id="{602FB9DD-93DC-42BD-A580-37AF70D38581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810736" cy="43975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46" name="Group 22">
              <a:extLst>
                <a:ext uri="{FF2B5EF4-FFF2-40B4-BE49-F238E27FC236}">
                  <a16:creationId xmlns:a16="http://schemas.microsoft.com/office/drawing/2014/main" id="{E665B336-AB74-4C09-85A3-0D41C0E3EF42}"/>
                </a:ext>
              </a:extLst>
            </p:cNvPr>
            <p:cNvGrpSpPr/>
            <p:nvPr/>
          </p:nvGrpSpPr>
          <p:grpSpPr>
            <a:xfrm>
              <a:off x="4599535" y="1760811"/>
              <a:ext cx="4104352" cy="1985156"/>
              <a:chOff x="0" y="0"/>
              <a:chExt cx="810736" cy="392130"/>
            </a:xfrm>
          </p:grpSpPr>
          <p:sp>
            <p:nvSpPr>
              <p:cNvPr id="61" name="Freeform 23">
                <a:extLst>
                  <a:ext uri="{FF2B5EF4-FFF2-40B4-BE49-F238E27FC236}">
                    <a16:creationId xmlns:a16="http://schemas.microsoft.com/office/drawing/2014/main" id="{87DE4707-D0E8-4FCF-9931-16226B953734}"/>
                  </a:ext>
                </a:extLst>
              </p:cNvPr>
              <p:cNvSpPr/>
              <p:nvPr/>
            </p:nvSpPr>
            <p:spPr>
              <a:xfrm>
                <a:off x="0" y="0"/>
                <a:ext cx="810736" cy="392130"/>
              </a:xfrm>
              <a:custGeom>
                <a:avLst/>
                <a:gdLst/>
                <a:ahLst/>
                <a:cxnLst/>
                <a:rect l="l" t="t" r="r" b="b"/>
                <a:pathLst>
                  <a:path w="810736" h="392130">
                    <a:moveTo>
                      <a:pt x="0" y="0"/>
                    </a:moveTo>
                    <a:lnTo>
                      <a:pt x="810736" y="0"/>
                    </a:lnTo>
                    <a:lnTo>
                      <a:pt x="810736" y="392130"/>
                    </a:lnTo>
                    <a:lnTo>
                      <a:pt x="0" y="392130"/>
                    </a:lnTo>
                    <a:close/>
                  </a:path>
                </a:pathLst>
              </a:custGeom>
              <a:solidFill>
                <a:srgbClr val="F1FAFF"/>
              </a:solidFill>
              <a:ln w="19050" cap="sq">
                <a:solidFill>
                  <a:srgbClr val="3087BB"/>
                </a:solidFill>
                <a:prstDash val="solid"/>
                <a:miter/>
              </a:ln>
            </p:spPr>
          </p:sp>
          <p:sp>
            <p:nvSpPr>
              <p:cNvPr id="62" name="TextBox 24">
                <a:extLst>
                  <a:ext uri="{FF2B5EF4-FFF2-40B4-BE49-F238E27FC236}">
                    <a16:creationId xmlns:a16="http://schemas.microsoft.com/office/drawing/2014/main" id="{52C49D2C-C81B-4F94-AB18-1B8351FDCAB3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810736" cy="43975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47" name="Group 25">
              <a:extLst>
                <a:ext uri="{FF2B5EF4-FFF2-40B4-BE49-F238E27FC236}">
                  <a16:creationId xmlns:a16="http://schemas.microsoft.com/office/drawing/2014/main" id="{79D51A10-E5DF-4B59-B881-D25A72F440BA}"/>
                </a:ext>
              </a:extLst>
            </p:cNvPr>
            <p:cNvGrpSpPr/>
            <p:nvPr/>
          </p:nvGrpSpPr>
          <p:grpSpPr>
            <a:xfrm>
              <a:off x="9045007" y="1760811"/>
              <a:ext cx="4104352" cy="1985156"/>
              <a:chOff x="0" y="0"/>
              <a:chExt cx="810736" cy="392130"/>
            </a:xfrm>
          </p:grpSpPr>
          <p:sp>
            <p:nvSpPr>
              <p:cNvPr id="59" name="Freeform 26">
                <a:extLst>
                  <a:ext uri="{FF2B5EF4-FFF2-40B4-BE49-F238E27FC236}">
                    <a16:creationId xmlns:a16="http://schemas.microsoft.com/office/drawing/2014/main" id="{CD749F44-F420-4224-89DC-AFF5E0A3F1AD}"/>
                  </a:ext>
                </a:extLst>
              </p:cNvPr>
              <p:cNvSpPr/>
              <p:nvPr/>
            </p:nvSpPr>
            <p:spPr>
              <a:xfrm>
                <a:off x="0" y="0"/>
                <a:ext cx="810736" cy="392130"/>
              </a:xfrm>
              <a:custGeom>
                <a:avLst/>
                <a:gdLst/>
                <a:ahLst/>
                <a:cxnLst/>
                <a:rect l="l" t="t" r="r" b="b"/>
                <a:pathLst>
                  <a:path w="810736" h="392130">
                    <a:moveTo>
                      <a:pt x="0" y="0"/>
                    </a:moveTo>
                    <a:lnTo>
                      <a:pt x="810736" y="0"/>
                    </a:lnTo>
                    <a:lnTo>
                      <a:pt x="810736" y="392130"/>
                    </a:lnTo>
                    <a:lnTo>
                      <a:pt x="0" y="392130"/>
                    </a:lnTo>
                    <a:close/>
                  </a:path>
                </a:pathLst>
              </a:custGeom>
              <a:solidFill>
                <a:srgbClr val="F1FAFF"/>
              </a:solidFill>
              <a:ln w="19050" cap="sq">
                <a:solidFill>
                  <a:srgbClr val="3087BB"/>
                </a:solidFill>
                <a:prstDash val="solid"/>
                <a:miter/>
              </a:ln>
            </p:spPr>
          </p:sp>
          <p:sp>
            <p:nvSpPr>
              <p:cNvPr id="60" name="TextBox 27">
                <a:extLst>
                  <a:ext uri="{FF2B5EF4-FFF2-40B4-BE49-F238E27FC236}">
                    <a16:creationId xmlns:a16="http://schemas.microsoft.com/office/drawing/2014/main" id="{F9026999-C242-4553-BA9B-9E6918861E71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810736" cy="43975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48" name="Group 28">
              <a:extLst>
                <a:ext uri="{FF2B5EF4-FFF2-40B4-BE49-F238E27FC236}">
                  <a16:creationId xmlns:a16="http://schemas.microsoft.com/office/drawing/2014/main" id="{CEEDDF49-A0DE-4447-8BFB-EF6EB26626DC}"/>
                </a:ext>
              </a:extLst>
            </p:cNvPr>
            <p:cNvGrpSpPr/>
            <p:nvPr/>
          </p:nvGrpSpPr>
          <p:grpSpPr>
            <a:xfrm>
              <a:off x="13490479" y="1760811"/>
              <a:ext cx="4104352" cy="1985156"/>
              <a:chOff x="0" y="0"/>
              <a:chExt cx="810736" cy="392130"/>
            </a:xfrm>
          </p:grpSpPr>
          <p:sp>
            <p:nvSpPr>
              <p:cNvPr id="57" name="Freeform 29">
                <a:extLst>
                  <a:ext uri="{FF2B5EF4-FFF2-40B4-BE49-F238E27FC236}">
                    <a16:creationId xmlns:a16="http://schemas.microsoft.com/office/drawing/2014/main" id="{592A3CD1-7EED-4CF8-81B2-B01732A64C34}"/>
                  </a:ext>
                </a:extLst>
              </p:cNvPr>
              <p:cNvSpPr/>
              <p:nvPr/>
            </p:nvSpPr>
            <p:spPr>
              <a:xfrm>
                <a:off x="0" y="0"/>
                <a:ext cx="810736" cy="392130"/>
              </a:xfrm>
              <a:custGeom>
                <a:avLst/>
                <a:gdLst/>
                <a:ahLst/>
                <a:cxnLst/>
                <a:rect l="l" t="t" r="r" b="b"/>
                <a:pathLst>
                  <a:path w="810736" h="392130">
                    <a:moveTo>
                      <a:pt x="0" y="0"/>
                    </a:moveTo>
                    <a:lnTo>
                      <a:pt x="810736" y="0"/>
                    </a:lnTo>
                    <a:lnTo>
                      <a:pt x="810736" y="392130"/>
                    </a:lnTo>
                    <a:lnTo>
                      <a:pt x="0" y="392130"/>
                    </a:lnTo>
                    <a:close/>
                  </a:path>
                </a:pathLst>
              </a:custGeom>
              <a:solidFill>
                <a:srgbClr val="F1FAFF"/>
              </a:solidFill>
              <a:ln w="19050" cap="sq">
                <a:solidFill>
                  <a:srgbClr val="3087BB"/>
                </a:solidFill>
                <a:prstDash val="solid"/>
                <a:miter/>
              </a:ln>
            </p:spPr>
          </p:sp>
          <p:sp>
            <p:nvSpPr>
              <p:cNvPr id="58" name="TextBox 30">
                <a:extLst>
                  <a:ext uri="{FF2B5EF4-FFF2-40B4-BE49-F238E27FC236}">
                    <a16:creationId xmlns:a16="http://schemas.microsoft.com/office/drawing/2014/main" id="{EB1DF576-444D-4824-A364-396F6C453704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810736" cy="43975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49" name="TextBox 31">
              <a:extLst>
                <a:ext uri="{FF2B5EF4-FFF2-40B4-BE49-F238E27FC236}">
                  <a16:creationId xmlns:a16="http://schemas.microsoft.com/office/drawing/2014/main" id="{FD28FEDC-534B-49AD-B1DB-7A4DF42E2419}"/>
                </a:ext>
              </a:extLst>
            </p:cNvPr>
            <p:cNvSpPr txBox="1"/>
            <p:nvPr/>
          </p:nvSpPr>
          <p:spPr>
            <a:xfrm>
              <a:off x="0" y="9525"/>
              <a:ext cx="3616504" cy="5813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59"/>
                </a:lnSpc>
              </a:pPr>
              <a:r>
                <a:rPr lang="en-US" sz="2799" dirty="0">
                  <a:solidFill>
                    <a:srgbClr val="1D2A3A"/>
                  </a:solidFill>
                  <a:latin typeface="210 밀레니얼 Light"/>
                  <a:ea typeface="210 밀레니얼 Light"/>
                  <a:cs typeface="210 밀레니얼 Light"/>
                  <a:sym typeface="210 밀레니얼 Light"/>
                </a:rPr>
                <a:t>~ 24.10.14(</a:t>
              </a:r>
              <a:r>
                <a:rPr lang="ko-KR" altLang="en-US" sz="2799" dirty="0">
                  <a:solidFill>
                    <a:srgbClr val="1D2A3A"/>
                  </a:solidFill>
                  <a:latin typeface="210 밀레니얼 Light"/>
                  <a:ea typeface="210 밀레니얼 Light"/>
                  <a:cs typeface="210 밀레니얼 Light"/>
                  <a:sym typeface="210 밀레니얼 Light"/>
                </a:rPr>
                <a:t>월</a:t>
              </a:r>
              <a:r>
                <a:rPr lang="en-US" altLang="ko-KR" sz="2799" dirty="0">
                  <a:solidFill>
                    <a:srgbClr val="1D2A3A"/>
                  </a:solidFill>
                  <a:latin typeface="210 밀레니얼 Light"/>
                  <a:ea typeface="210 밀레니얼 Light"/>
                  <a:cs typeface="210 밀레니얼 Light"/>
                  <a:sym typeface="210 밀레니얼 Light"/>
                </a:rPr>
                <a:t>)</a:t>
              </a:r>
              <a:endParaRPr lang="en-US" sz="2799" dirty="0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endParaRPr>
            </a:p>
          </p:txBody>
        </p:sp>
        <p:sp>
          <p:nvSpPr>
            <p:cNvPr id="50" name="TextBox 32">
              <a:extLst>
                <a:ext uri="{FF2B5EF4-FFF2-40B4-BE49-F238E27FC236}">
                  <a16:creationId xmlns:a16="http://schemas.microsoft.com/office/drawing/2014/main" id="{BE54F8AE-9CCC-4711-BA58-9A47F89D9147}"/>
                </a:ext>
              </a:extLst>
            </p:cNvPr>
            <p:cNvSpPr txBox="1"/>
            <p:nvPr/>
          </p:nvSpPr>
          <p:spPr>
            <a:xfrm>
              <a:off x="4446157" y="9525"/>
              <a:ext cx="3616504" cy="5813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59"/>
                </a:lnSpc>
              </a:pPr>
              <a:r>
                <a:rPr lang="en-US" sz="2799" dirty="0">
                  <a:solidFill>
                    <a:srgbClr val="1D2A3A"/>
                  </a:solidFill>
                  <a:latin typeface="210 밀레니얼 Light"/>
                  <a:ea typeface="210 밀레니얼 Light"/>
                  <a:cs typeface="210 밀레니얼 Light"/>
                  <a:sym typeface="210 밀레니얼 Light"/>
                </a:rPr>
                <a:t>~ 24.10.17(</a:t>
              </a:r>
              <a:r>
                <a:rPr lang="ko-KR" altLang="en-US" sz="2799" dirty="0">
                  <a:solidFill>
                    <a:srgbClr val="1D2A3A"/>
                  </a:solidFill>
                  <a:latin typeface="210 밀레니얼 Light"/>
                  <a:ea typeface="210 밀레니얼 Light"/>
                  <a:cs typeface="210 밀레니얼 Light"/>
                  <a:sym typeface="210 밀레니얼 Light"/>
                </a:rPr>
                <a:t>목</a:t>
              </a:r>
              <a:r>
                <a:rPr lang="en-US" altLang="ko-KR" sz="2799" dirty="0">
                  <a:solidFill>
                    <a:srgbClr val="1D2A3A"/>
                  </a:solidFill>
                  <a:latin typeface="210 밀레니얼 Light"/>
                  <a:ea typeface="210 밀레니얼 Light"/>
                  <a:cs typeface="210 밀레니얼 Light"/>
                  <a:sym typeface="210 밀레니얼 Light"/>
                </a:rPr>
                <a:t>)</a:t>
              </a:r>
              <a:endParaRPr lang="en-US" sz="2799" dirty="0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endParaRPr>
            </a:p>
          </p:txBody>
        </p:sp>
        <p:sp>
          <p:nvSpPr>
            <p:cNvPr id="51" name="TextBox 33">
              <a:extLst>
                <a:ext uri="{FF2B5EF4-FFF2-40B4-BE49-F238E27FC236}">
                  <a16:creationId xmlns:a16="http://schemas.microsoft.com/office/drawing/2014/main" id="{95B613D4-287F-48C5-903B-F4CB23A5601A}"/>
                </a:ext>
              </a:extLst>
            </p:cNvPr>
            <p:cNvSpPr txBox="1"/>
            <p:nvPr/>
          </p:nvSpPr>
          <p:spPr>
            <a:xfrm>
              <a:off x="8891630" y="9525"/>
              <a:ext cx="3616504" cy="5813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59"/>
                </a:lnSpc>
              </a:pPr>
              <a:r>
                <a:rPr lang="en-US" sz="2799" dirty="0">
                  <a:solidFill>
                    <a:srgbClr val="1D2A3A"/>
                  </a:solidFill>
                  <a:latin typeface="210 밀레니얼 Light"/>
                  <a:ea typeface="210 밀레니얼 Light"/>
                  <a:cs typeface="210 밀레니얼 Light"/>
                  <a:sym typeface="210 밀레니얼 Light"/>
                </a:rPr>
                <a:t>~ 24.10.22(</a:t>
              </a:r>
              <a:r>
                <a:rPr lang="ko-KR" altLang="en-US" sz="2799" dirty="0">
                  <a:solidFill>
                    <a:srgbClr val="1D2A3A"/>
                  </a:solidFill>
                  <a:latin typeface="210 밀레니얼 Light"/>
                  <a:ea typeface="210 밀레니얼 Light"/>
                  <a:cs typeface="210 밀레니얼 Light"/>
                  <a:sym typeface="210 밀레니얼 Light"/>
                </a:rPr>
                <a:t>화</a:t>
              </a:r>
              <a:r>
                <a:rPr lang="en-US" altLang="ko-KR" sz="2799" dirty="0">
                  <a:solidFill>
                    <a:srgbClr val="1D2A3A"/>
                  </a:solidFill>
                  <a:latin typeface="210 밀레니얼 Light"/>
                  <a:ea typeface="210 밀레니얼 Light"/>
                  <a:cs typeface="210 밀레니얼 Light"/>
                  <a:sym typeface="210 밀레니얼 Light"/>
                </a:rPr>
                <a:t>)</a:t>
              </a:r>
              <a:endParaRPr lang="en-US" sz="2799" dirty="0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endParaRPr>
            </a:p>
          </p:txBody>
        </p:sp>
        <p:sp>
          <p:nvSpPr>
            <p:cNvPr id="52" name="TextBox 34">
              <a:extLst>
                <a:ext uri="{FF2B5EF4-FFF2-40B4-BE49-F238E27FC236}">
                  <a16:creationId xmlns:a16="http://schemas.microsoft.com/office/drawing/2014/main" id="{9892840E-BCA9-4E44-A52F-94C9B95AED90}"/>
                </a:ext>
              </a:extLst>
            </p:cNvPr>
            <p:cNvSpPr txBox="1"/>
            <p:nvPr/>
          </p:nvSpPr>
          <p:spPr>
            <a:xfrm>
              <a:off x="13337102" y="9525"/>
              <a:ext cx="3616504" cy="5813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59"/>
                </a:lnSpc>
              </a:pPr>
              <a:r>
                <a:rPr lang="en-US" sz="2799" dirty="0">
                  <a:solidFill>
                    <a:srgbClr val="1D2A3A"/>
                  </a:solidFill>
                  <a:latin typeface="210 밀레니얼 Light"/>
                  <a:ea typeface="210 밀레니얼 Light"/>
                  <a:cs typeface="210 밀레니얼 Light"/>
                  <a:sym typeface="210 밀레니얼 Light"/>
                </a:rPr>
                <a:t>~ 24.10.25(</a:t>
              </a:r>
              <a:r>
                <a:rPr lang="ko-KR" altLang="en-US" sz="2799" dirty="0">
                  <a:solidFill>
                    <a:srgbClr val="1D2A3A"/>
                  </a:solidFill>
                  <a:latin typeface="210 밀레니얼 Light"/>
                  <a:ea typeface="210 밀레니얼 Light"/>
                  <a:cs typeface="210 밀레니얼 Light"/>
                  <a:sym typeface="210 밀레니얼 Light"/>
                </a:rPr>
                <a:t>금</a:t>
              </a:r>
              <a:r>
                <a:rPr lang="en-US" altLang="ko-KR" sz="2799" dirty="0">
                  <a:solidFill>
                    <a:srgbClr val="1D2A3A"/>
                  </a:solidFill>
                  <a:latin typeface="210 밀레니얼 Light"/>
                  <a:ea typeface="210 밀레니얼 Light"/>
                  <a:cs typeface="210 밀레니얼 Light"/>
                  <a:sym typeface="210 밀레니얼 Light"/>
                </a:rPr>
                <a:t>)</a:t>
              </a:r>
              <a:endParaRPr lang="en-US" sz="2799" dirty="0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endParaRPr>
            </a:p>
          </p:txBody>
        </p:sp>
        <p:sp>
          <p:nvSpPr>
            <p:cNvPr id="53" name="TextBox 35">
              <a:extLst>
                <a:ext uri="{FF2B5EF4-FFF2-40B4-BE49-F238E27FC236}">
                  <a16:creationId xmlns:a16="http://schemas.microsoft.com/office/drawing/2014/main" id="{04D71DA9-F443-4A51-A956-B50C9A803276}"/>
                </a:ext>
              </a:extLst>
            </p:cNvPr>
            <p:cNvSpPr txBox="1"/>
            <p:nvPr/>
          </p:nvSpPr>
          <p:spPr>
            <a:xfrm>
              <a:off x="350464" y="2432813"/>
              <a:ext cx="3616504" cy="10796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189"/>
                </a:lnSpc>
              </a:pPr>
              <a:r>
                <a:rPr lang="ko-KR" altLang="en-US" sz="25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주제 제안서 작성 완료</a:t>
              </a:r>
              <a:endParaRPr lang="en-US" sz="2500" dirty="0">
                <a:solidFill>
                  <a:schemeClr val="tx1">
                    <a:lumMod val="95000"/>
                    <a:lumOff val="5000"/>
                  </a:schemeClr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endParaRPr>
            </a:p>
          </p:txBody>
        </p:sp>
        <p:sp>
          <p:nvSpPr>
            <p:cNvPr id="54" name="TextBox 36">
              <a:extLst>
                <a:ext uri="{FF2B5EF4-FFF2-40B4-BE49-F238E27FC236}">
                  <a16:creationId xmlns:a16="http://schemas.microsoft.com/office/drawing/2014/main" id="{F8340D58-4F7F-45B8-B32B-5F8D7302A563}"/>
                </a:ext>
              </a:extLst>
            </p:cNvPr>
            <p:cNvSpPr txBox="1"/>
            <p:nvPr/>
          </p:nvSpPr>
          <p:spPr>
            <a:xfrm>
              <a:off x="4847421" y="2432813"/>
              <a:ext cx="3616504" cy="10796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189"/>
                </a:lnSpc>
              </a:pPr>
              <a:r>
                <a:rPr lang="ko-KR" altLang="en-US" sz="25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요구 분석서 작성 완료</a:t>
              </a:r>
              <a:endParaRPr lang="en-US" sz="2500" dirty="0">
                <a:solidFill>
                  <a:schemeClr val="tx1">
                    <a:lumMod val="95000"/>
                    <a:lumOff val="5000"/>
                  </a:schemeClr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endParaRPr>
            </a:p>
          </p:txBody>
        </p:sp>
        <p:sp>
          <p:nvSpPr>
            <p:cNvPr id="55" name="TextBox 37">
              <a:extLst>
                <a:ext uri="{FF2B5EF4-FFF2-40B4-BE49-F238E27FC236}">
                  <a16:creationId xmlns:a16="http://schemas.microsoft.com/office/drawing/2014/main" id="{47C5DCB5-F045-473B-9FB4-C56F10DEC94C}"/>
                </a:ext>
              </a:extLst>
            </p:cNvPr>
            <p:cNvSpPr txBox="1"/>
            <p:nvPr/>
          </p:nvSpPr>
          <p:spPr>
            <a:xfrm>
              <a:off x="9288931" y="1947312"/>
              <a:ext cx="3616504" cy="16121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189"/>
                </a:lnSpc>
              </a:pPr>
              <a:r>
                <a:rPr lang="ko-KR" altLang="en-US" sz="25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유즈다이어그램</a:t>
              </a:r>
              <a:r>
                <a:rPr lang="ko-KR" altLang="en-US" sz="25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 </a:t>
              </a:r>
              <a:endParaRPr lang="en-US" altLang="ko-KR" sz="2500" dirty="0">
                <a:solidFill>
                  <a:schemeClr val="tx1">
                    <a:lumMod val="95000"/>
                    <a:lumOff val="5000"/>
                  </a:schemeClr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endParaRPr>
            </a:p>
            <a:p>
              <a:pPr algn="l">
                <a:lnSpc>
                  <a:spcPts val="3189"/>
                </a:lnSpc>
              </a:pPr>
              <a:r>
                <a:rPr lang="ko-KR" altLang="en-US" sz="25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프로젝트 설계서 작성 완료</a:t>
              </a:r>
              <a:endParaRPr lang="en-US" sz="2500" dirty="0">
                <a:solidFill>
                  <a:schemeClr val="tx1">
                    <a:lumMod val="95000"/>
                    <a:lumOff val="5000"/>
                  </a:schemeClr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endParaRPr>
            </a:p>
          </p:txBody>
        </p:sp>
        <p:sp>
          <p:nvSpPr>
            <p:cNvPr id="56" name="TextBox 38">
              <a:extLst>
                <a:ext uri="{FF2B5EF4-FFF2-40B4-BE49-F238E27FC236}">
                  <a16:creationId xmlns:a16="http://schemas.microsoft.com/office/drawing/2014/main" id="{E5E6B7BD-C87D-46B8-BDD5-F6FB7532BEC9}"/>
                </a:ext>
              </a:extLst>
            </p:cNvPr>
            <p:cNvSpPr txBox="1"/>
            <p:nvPr/>
          </p:nvSpPr>
          <p:spPr>
            <a:xfrm>
              <a:off x="13734403" y="1930786"/>
              <a:ext cx="3616504" cy="16268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189"/>
                </a:lnSpc>
              </a:pPr>
              <a:r>
                <a:rPr lang="en-US" sz="2500" spc="-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Html </a:t>
              </a:r>
              <a:r>
                <a:rPr lang="ko-KR" altLang="en-US" sz="2500" spc="-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프로토타입 작성 완료</a:t>
              </a:r>
              <a:endParaRPr lang="en-US" altLang="ko-KR" sz="2500" spc="-100" dirty="0">
                <a:solidFill>
                  <a:schemeClr val="tx1">
                    <a:lumMod val="95000"/>
                    <a:lumOff val="5000"/>
                  </a:schemeClr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endParaRPr>
            </a:p>
            <a:p>
              <a:pPr algn="l">
                <a:lnSpc>
                  <a:spcPts val="3189"/>
                </a:lnSpc>
              </a:pPr>
              <a:r>
                <a:rPr lang="ko-KR" altLang="en-US" sz="2500" spc="-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화면설계서 작성완료</a:t>
              </a:r>
              <a:endParaRPr lang="en-US" sz="2500" spc="-100" dirty="0">
                <a:solidFill>
                  <a:schemeClr val="tx1">
                    <a:lumMod val="95000"/>
                    <a:lumOff val="5000"/>
                  </a:schemeClr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endParaRPr>
            </a:p>
          </p:txBody>
        </p:sp>
      </p:grp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E25A96A3-3BE5-4517-B12B-A861764C1D23}"/>
              </a:ext>
            </a:extLst>
          </p:cNvPr>
          <p:cNvSpPr/>
          <p:nvPr/>
        </p:nvSpPr>
        <p:spPr>
          <a:xfrm>
            <a:off x="17579009" y="9715500"/>
            <a:ext cx="685800" cy="3809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5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24345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E6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09825" y="674834"/>
            <a:ext cx="16668349" cy="8937333"/>
            <a:chOff x="0" y="0"/>
            <a:chExt cx="4390018" cy="23538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90018" cy="2353865"/>
            </a:xfrm>
            <a:custGeom>
              <a:avLst/>
              <a:gdLst/>
              <a:ahLst/>
              <a:cxnLst/>
              <a:rect l="l" t="t" r="r" b="b"/>
              <a:pathLst>
                <a:path w="4390018" h="2353865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w="19050" cap="flat">
            <a:solidFill>
              <a:srgbClr val="3087BB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" name="Group 6"/>
          <p:cNvGrpSpPr/>
          <p:nvPr/>
        </p:nvGrpSpPr>
        <p:grpSpPr>
          <a:xfrm>
            <a:off x="9143997" y="3127132"/>
            <a:ext cx="7124702" cy="5799629"/>
            <a:chOff x="0" y="0"/>
            <a:chExt cx="1098476" cy="136933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098476" cy="1369333"/>
            </a:xfrm>
            <a:custGeom>
              <a:avLst/>
              <a:gdLst/>
              <a:ahLst/>
              <a:cxnLst/>
              <a:rect l="l" t="t" r="r" b="b"/>
              <a:pathLst>
                <a:path w="1098476" h="1369333">
                  <a:moveTo>
                    <a:pt x="0" y="0"/>
                  </a:moveTo>
                  <a:lnTo>
                    <a:pt x="1098476" y="0"/>
                  </a:lnTo>
                  <a:lnTo>
                    <a:pt x="1098476" y="1369333"/>
                  </a:lnTo>
                  <a:lnTo>
                    <a:pt x="0" y="1369333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1098476" cy="141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 sz="5400"/>
            </a:p>
          </p:txBody>
        </p:sp>
      </p:grpSp>
      <p:grpSp>
        <p:nvGrpSpPr>
          <p:cNvPr id="18" name="Group 6">
            <a:extLst>
              <a:ext uri="{FF2B5EF4-FFF2-40B4-BE49-F238E27FC236}">
                <a16:creationId xmlns:a16="http://schemas.microsoft.com/office/drawing/2014/main" id="{C2DD9099-C1AC-42D1-B94E-5D7EE1EC790A}"/>
              </a:ext>
            </a:extLst>
          </p:cNvPr>
          <p:cNvGrpSpPr/>
          <p:nvPr/>
        </p:nvGrpSpPr>
        <p:grpSpPr>
          <a:xfrm>
            <a:off x="2019298" y="3127733"/>
            <a:ext cx="7124702" cy="5799633"/>
            <a:chOff x="0" y="0"/>
            <a:chExt cx="1098476" cy="1369333"/>
          </a:xfrm>
        </p:grpSpPr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048F8389-C38F-47F0-A0C7-C498CD125A3A}"/>
                </a:ext>
              </a:extLst>
            </p:cNvPr>
            <p:cNvSpPr/>
            <p:nvPr/>
          </p:nvSpPr>
          <p:spPr>
            <a:xfrm>
              <a:off x="0" y="0"/>
              <a:ext cx="1098476" cy="1369333"/>
            </a:xfrm>
            <a:custGeom>
              <a:avLst/>
              <a:gdLst/>
              <a:ahLst/>
              <a:cxnLst/>
              <a:rect l="l" t="t" r="r" b="b"/>
              <a:pathLst>
                <a:path w="1098476" h="1369333">
                  <a:moveTo>
                    <a:pt x="0" y="0"/>
                  </a:moveTo>
                  <a:lnTo>
                    <a:pt x="1098476" y="0"/>
                  </a:lnTo>
                  <a:lnTo>
                    <a:pt x="1098476" y="1369333"/>
                  </a:lnTo>
                  <a:lnTo>
                    <a:pt x="0" y="1369333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id="20" name="TextBox 8">
              <a:extLst>
                <a:ext uri="{FF2B5EF4-FFF2-40B4-BE49-F238E27FC236}">
                  <a16:creationId xmlns:a16="http://schemas.microsoft.com/office/drawing/2014/main" id="{740DB931-CF92-41C7-8D7C-B8043CC4AAD3}"/>
                </a:ext>
              </a:extLst>
            </p:cNvPr>
            <p:cNvSpPr txBox="1"/>
            <p:nvPr/>
          </p:nvSpPr>
          <p:spPr>
            <a:xfrm>
              <a:off x="0" y="-47625"/>
              <a:ext cx="1098476" cy="141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 sz="5400"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6342576" y="1798378"/>
            <a:ext cx="5602845" cy="11541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 dirty="0" err="1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프로젝트</a:t>
            </a:r>
            <a:r>
              <a:rPr lang="en-US" sz="6399" dirty="0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 </a:t>
            </a:r>
            <a:r>
              <a:rPr lang="ko-KR" altLang="en-US" sz="6399" dirty="0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개요</a:t>
            </a:r>
            <a:endParaRPr lang="en-US" sz="6399" dirty="0">
              <a:solidFill>
                <a:srgbClr val="1D2A3A"/>
              </a:solidFill>
              <a:latin typeface="210 밀레니얼"/>
              <a:ea typeface="210 밀레니얼"/>
              <a:cs typeface="210 밀레니얼"/>
              <a:sym typeface="210 밀레니얼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4883521" y="3370537"/>
            <a:ext cx="1459053" cy="4424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ko-KR" altLang="en-US" sz="3000" dirty="0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기획의도</a:t>
            </a:r>
            <a:endParaRPr lang="en-US" sz="3000" dirty="0">
              <a:solidFill>
                <a:srgbClr val="1D2A3A"/>
              </a:solidFill>
              <a:latin typeface="210 밀레니얼 Light"/>
              <a:ea typeface="210 밀레니얼 Light"/>
              <a:cs typeface="210 밀레니얼 Light"/>
              <a:sym typeface="210 밀레니얼 Light"/>
            </a:endParaRPr>
          </a:p>
        </p:txBody>
      </p:sp>
      <p:sp>
        <p:nvSpPr>
          <p:cNvPr id="30" name="TextBox 24">
            <a:extLst>
              <a:ext uri="{FF2B5EF4-FFF2-40B4-BE49-F238E27FC236}">
                <a16:creationId xmlns:a16="http://schemas.microsoft.com/office/drawing/2014/main" id="{40C8AADD-E6DD-4A38-80DA-6086732983F7}"/>
              </a:ext>
            </a:extLst>
          </p:cNvPr>
          <p:cNvSpPr txBox="1"/>
          <p:nvPr/>
        </p:nvSpPr>
        <p:spPr>
          <a:xfrm>
            <a:off x="11520385" y="3370537"/>
            <a:ext cx="2371927" cy="4424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ko-KR" altLang="en-US" sz="3000" dirty="0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프로젝트 목적</a:t>
            </a:r>
            <a:endParaRPr lang="en-US" sz="3000" dirty="0">
              <a:solidFill>
                <a:srgbClr val="1D2A3A"/>
              </a:solidFill>
              <a:latin typeface="210 밀레니얼 Light"/>
              <a:ea typeface="210 밀레니얼 Light"/>
              <a:cs typeface="210 밀레니얼 Light"/>
              <a:sym typeface="210 밀레니얼 Light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FCA327F-0A5B-4070-9FA2-588C18267269}"/>
              </a:ext>
            </a:extLst>
          </p:cNvPr>
          <p:cNvSpPr/>
          <p:nvPr/>
        </p:nvSpPr>
        <p:spPr>
          <a:xfrm>
            <a:off x="2514597" y="4457700"/>
            <a:ext cx="6629400" cy="3352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800" dirty="0">
                <a:solidFill>
                  <a:schemeClr val="tx1"/>
                </a:solidFill>
                <a:latin typeface="+mj-ea"/>
                <a:ea typeface="+mj-ea"/>
              </a:rPr>
              <a:t>항상 수기로 진행되었던 학생들의 출결 관리를 간단한 인증을 통해 출석을 확인하여</a:t>
            </a:r>
            <a:r>
              <a:rPr lang="en-US" altLang="ko-KR" sz="2800" dirty="0">
                <a:solidFill>
                  <a:schemeClr val="tx1"/>
                </a:solidFill>
                <a:latin typeface="+mj-ea"/>
                <a:ea typeface="+mj-ea"/>
              </a:rPr>
              <a:t> </a:t>
            </a:r>
            <a:r>
              <a:rPr lang="ko-KR" altLang="en-US" sz="2800" dirty="0">
                <a:solidFill>
                  <a:schemeClr val="tx1"/>
                </a:solidFill>
                <a:latin typeface="+mj-ea"/>
                <a:ea typeface="+mj-ea"/>
              </a:rPr>
              <a:t>행정 업무를 줄임으로써</a:t>
            </a:r>
            <a:endParaRPr lang="en-US" altLang="ko-KR" sz="2800" dirty="0">
              <a:solidFill>
                <a:schemeClr val="tx1"/>
              </a:solidFill>
              <a:latin typeface="+mj-ea"/>
              <a:ea typeface="+mj-ea"/>
            </a:endParaRPr>
          </a:p>
          <a:p>
            <a:r>
              <a:rPr lang="ko-KR" altLang="en-US" sz="2800" dirty="0">
                <a:solidFill>
                  <a:schemeClr val="tx1"/>
                </a:solidFill>
                <a:latin typeface="+mj-ea"/>
                <a:ea typeface="+mj-ea"/>
              </a:rPr>
              <a:t>강사</a:t>
            </a:r>
            <a:r>
              <a:rPr lang="en-US" altLang="ko-KR" sz="2800" dirty="0">
                <a:solidFill>
                  <a:schemeClr val="tx1"/>
                </a:solidFill>
                <a:latin typeface="+mj-ea"/>
                <a:ea typeface="+mj-ea"/>
              </a:rPr>
              <a:t>, </a:t>
            </a:r>
            <a:r>
              <a:rPr lang="ko-KR" altLang="en-US" sz="2800" dirty="0">
                <a:solidFill>
                  <a:schemeClr val="tx1"/>
                </a:solidFill>
                <a:latin typeface="+mj-ea"/>
                <a:ea typeface="+mj-ea"/>
              </a:rPr>
              <a:t>학생들에게 편리성을 제공하고 조금이라도 강의 시간을 확보함으로써 더 좋은 강의를 제공하기 위하는 것을 목표로 기획</a:t>
            </a:r>
            <a:endParaRPr lang="en-US" altLang="ko-KR" sz="28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5B66CC3-6150-405A-89FF-3CD914BF21AD}"/>
              </a:ext>
            </a:extLst>
          </p:cNvPr>
          <p:cNvSpPr/>
          <p:nvPr/>
        </p:nvSpPr>
        <p:spPr>
          <a:xfrm>
            <a:off x="9486902" y="4350546"/>
            <a:ext cx="6629400" cy="3352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>
                <a:solidFill>
                  <a:schemeClr val="tx1"/>
                </a:solidFill>
                <a:latin typeface="+mj-ea"/>
                <a:ea typeface="+mj-ea"/>
              </a:rPr>
              <a:t>JAVA, HTML, DB</a:t>
            </a:r>
            <a:r>
              <a:rPr lang="ko-KR" altLang="en-US" sz="2800" dirty="0">
                <a:solidFill>
                  <a:schemeClr val="tx1"/>
                </a:solidFill>
                <a:latin typeface="+mj-ea"/>
                <a:ea typeface="+mj-ea"/>
              </a:rPr>
              <a:t>구축 등 웹 개발에 필요한 역량을 키우고 </a:t>
            </a:r>
            <a:r>
              <a:rPr lang="en-US" altLang="ko-KR" sz="2800" dirty="0">
                <a:solidFill>
                  <a:schemeClr val="tx1"/>
                </a:solidFill>
                <a:latin typeface="+mj-ea"/>
                <a:ea typeface="+mj-ea"/>
              </a:rPr>
              <a:t>MVC</a:t>
            </a:r>
            <a:r>
              <a:rPr lang="ko-KR" altLang="en-US" sz="2800" dirty="0">
                <a:solidFill>
                  <a:schemeClr val="tx1"/>
                </a:solidFill>
                <a:latin typeface="+mj-ea"/>
                <a:ea typeface="+mj-ea"/>
              </a:rPr>
              <a:t>패턴의 이해도를 높이기 위함</a:t>
            </a:r>
            <a:endParaRPr lang="en-US" altLang="ko-KR" sz="28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2244436-3D01-4B19-A460-62D19EA885E9}"/>
              </a:ext>
            </a:extLst>
          </p:cNvPr>
          <p:cNvSpPr/>
          <p:nvPr/>
        </p:nvSpPr>
        <p:spPr>
          <a:xfrm>
            <a:off x="17579009" y="9715500"/>
            <a:ext cx="685800" cy="3809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6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91832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E6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09825" y="674833"/>
            <a:ext cx="16668349" cy="8937333"/>
            <a:chOff x="0" y="0"/>
            <a:chExt cx="4390018" cy="23538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90018" cy="2353865"/>
            </a:xfrm>
            <a:custGeom>
              <a:avLst/>
              <a:gdLst/>
              <a:ahLst/>
              <a:cxnLst/>
              <a:rect l="l" t="t" r="r" b="b"/>
              <a:pathLst>
                <a:path w="4390018" h="2353865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w="19050" cap="flat">
            <a:solidFill>
              <a:srgbClr val="3087BB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" name="Group 6"/>
          <p:cNvGrpSpPr/>
          <p:nvPr/>
        </p:nvGrpSpPr>
        <p:grpSpPr>
          <a:xfrm>
            <a:off x="2667871" y="5236371"/>
            <a:ext cx="3189151" cy="830774"/>
            <a:chOff x="0" y="-47625"/>
            <a:chExt cx="401558" cy="62511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01558" cy="403600"/>
            </a:xfrm>
            <a:custGeom>
              <a:avLst/>
              <a:gdLst/>
              <a:ahLst/>
              <a:cxnLst/>
              <a:rect l="l" t="t" r="r" b="b"/>
              <a:pathLst>
                <a:path w="401558" h="577485">
                  <a:moveTo>
                    <a:pt x="0" y="0"/>
                  </a:moveTo>
                  <a:lnTo>
                    <a:pt x="401558" y="0"/>
                  </a:lnTo>
                  <a:lnTo>
                    <a:pt x="401558" y="577485"/>
                  </a:lnTo>
                  <a:lnTo>
                    <a:pt x="0" y="577485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  <p:txBody>
            <a:bodyPr/>
            <a:lstStyle/>
            <a:p>
              <a:pPr algn="ctr"/>
              <a:r>
                <a:rPr lang="ko-KR" altLang="en-US" sz="3200" dirty="0">
                  <a:latin typeface="210 밀레니얼" panose="020B0600000101010101" charset="-127"/>
                  <a:ea typeface="210 밀레니얼" panose="020B0600000101010101" charset="-127"/>
                </a:rPr>
                <a:t>개발환경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401558" cy="6251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6342576" y="1824065"/>
            <a:ext cx="5602845" cy="1085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 dirty="0" err="1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개발환경</a:t>
            </a:r>
            <a:endParaRPr lang="en-US" sz="6399" dirty="0">
              <a:solidFill>
                <a:srgbClr val="1D2A3A"/>
              </a:solidFill>
              <a:latin typeface="210 밀레니얼"/>
              <a:ea typeface="210 밀레니얼"/>
              <a:cs typeface="210 밀레니얼"/>
              <a:sym typeface="210 밀레니얼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2697688" y="6014526"/>
            <a:ext cx="3189151" cy="12384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189"/>
              </a:lnSpc>
            </a:pPr>
            <a:r>
              <a:rPr lang="en-US" sz="3000" dirty="0">
                <a:solidFill>
                  <a:schemeClr val="tx1">
                    <a:lumMod val="95000"/>
                    <a:lumOff val="5000"/>
                  </a:schemeClr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Apache Tomcat 9.0</a:t>
            </a:r>
          </a:p>
          <a:p>
            <a:pPr algn="just">
              <a:lnSpc>
                <a:spcPts val="3189"/>
              </a:lnSpc>
            </a:pPr>
            <a:r>
              <a:rPr lang="en-US" altLang="ko-KR" sz="3000" dirty="0">
                <a:solidFill>
                  <a:schemeClr val="tx1">
                    <a:lumMod val="95000"/>
                    <a:lumOff val="5000"/>
                  </a:schemeClr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Oracle </a:t>
            </a:r>
            <a:r>
              <a:rPr lang="en-US" sz="3000" dirty="0">
                <a:solidFill>
                  <a:schemeClr val="tx1">
                    <a:lumMod val="95000"/>
                    <a:lumOff val="5000"/>
                  </a:schemeClr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JDK 13.0.2</a:t>
            </a:r>
          </a:p>
          <a:p>
            <a:pPr algn="just">
              <a:lnSpc>
                <a:spcPts val="3189"/>
              </a:lnSpc>
            </a:pPr>
            <a:r>
              <a:rPr lang="en-US" sz="3000" dirty="0">
                <a:solidFill>
                  <a:schemeClr val="tx1">
                    <a:lumMod val="95000"/>
                    <a:lumOff val="5000"/>
                  </a:schemeClr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GitHub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7477849" y="6018816"/>
            <a:ext cx="4340536" cy="20591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189"/>
              </a:lnSpc>
            </a:pPr>
            <a:r>
              <a:rPr lang="en-US" sz="3000" dirty="0">
                <a:solidFill>
                  <a:schemeClr val="tx1">
                    <a:lumMod val="95000"/>
                    <a:lumOff val="5000"/>
                  </a:schemeClr>
                </a:solidFill>
                <a:latin typeface="210 디딤고딕 Light" panose="020B0600000101010101" charset="-127"/>
                <a:ea typeface="210 디딤고딕 Light" panose="020B0600000101010101" charset="-127"/>
                <a:cs typeface="210 디딤고딕"/>
                <a:sym typeface="210 디딤고딕"/>
              </a:rPr>
              <a:t>HTML 5</a:t>
            </a:r>
          </a:p>
          <a:p>
            <a:pPr algn="just">
              <a:lnSpc>
                <a:spcPts val="3189"/>
              </a:lnSpc>
            </a:pPr>
            <a:r>
              <a:rPr lang="en-US" sz="3000" dirty="0">
                <a:solidFill>
                  <a:schemeClr val="tx1">
                    <a:lumMod val="95000"/>
                    <a:lumOff val="5000"/>
                  </a:schemeClr>
                </a:solidFill>
                <a:latin typeface="210 디딤고딕 Light" panose="020B0600000101010101" charset="-127"/>
                <a:ea typeface="210 디딤고딕 Light" panose="020B0600000101010101" charset="-127"/>
                <a:cs typeface="210 디딤고딕"/>
                <a:sym typeface="210 디딤고딕"/>
              </a:rPr>
              <a:t>CSS 3</a:t>
            </a:r>
          </a:p>
          <a:p>
            <a:pPr algn="just">
              <a:lnSpc>
                <a:spcPts val="3189"/>
              </a:lnSpc>
            </a:pPr>
            <a:r>
              <a:rPr lang="en-US" sz="3000" dirty="0">
                <a:solidFill>
                  <a:schemeClr val="tx1">
                    <a:lumMod val="95000"/>
                    <a:lumOff val="5000"/>
                  </a:schemeClr>
                </a:solidFill>
                <a:latin typeface="210 디딤고딕 Light" panose="020B0600000101010101" charset="-127"/>
                <a:ea typeface="210 디딤고딕 Light" panose="020B0600000101010101" charset="-127"/>
                <a:cs typeface="210 디딤고딕"/>
                <a:sym typeface="210 디딤고딕"/>
              </a:rPr>
              <a:t>JavaScript 1.5</a:t>
            </a:r>
          </a:p>
          <a:p>
            <a:pPr algn="just">
              <a:lnSpc>
                <a:spcPts val="3189"/>
              </a:lnSpc>
            </a:pPr>
            <a:r>
              <a:rPr lang="en-US" altLang="ko-KR" sz="3000" dirty="0">
                <a:solidFill>
                  <a:schemeClr val="tx1">
                    <a:lumMod val="95000"/>
                    <a:lumOff val="5000"/>
                  </a:schemeClr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Oracle MySQL 8.0</a:t>
            </a:r>
            <a:endParaRPr lang="en-US" sz="3000" dirty="0">
              <a:solidFill>
                <a:schemeClr val="tx1">
                  <a:lumMod val="95000"/>
                  <a:lumOff val="5000"/>
                </a:schemeClr>
              </a:solidFill>
              <a:latin typeface="210 디딤고딕 Light" panose="020B0600000101010101" charset="-127"/>
              <a:ea typeface="210 디딤고딕 Light" panose="020B0600000101010101" charset="-127"/>
              <a:cs typeface="210 디딤고딕"/>
              <a:sym typeface="210 디딤고딕"/>
            </a:endParaRPr>
          </a:p>
          <a:p>
            <a:pPr algn="just">
              <a:lnSpc>
                <a:spcPts val="3189"/>
              </a:lnSpc>
            </a:pPr>
            <a:r>
              <a:rPr lang="en-US" sz="3000" dirty="0">
                <a:solidFill>
                  <a:schemeClr val="tx1">
                    <a:lumMod val="95000"/>
                    <a:lumOff val="5000"/>
                  </a:schemeClr>
                </a:solidFill>
                <a:latin typeface="210 디딤고딕 Light" panose="020B0600000101010101" charset="-127"/>
                <a:ea typeface="210 디딤고딕 Light" panose="020B0600000101010101" charset="-127"/>
                <a:cs typeface="210 디딤고딕"/>
                <a:sym typeface="210 디딤고딕"/>
              </a:rPr>
              <a:t>JAVA(JSP,JDBC)13.0.02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2228193" y="6014526"/>
            <a:ext cx="4340536" cy="12384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189"/>
              </a:lnSpc>
            </a:pPr>
            <a:r>
              <a:rPr lang="en-US" sz="3000" dirty="0">
                <a:solidFill>
                  <a:schemeClr val="tx1">
                    <a:lumMod val="95000"/>
                    <a:lumOff val="5000"/>
                  </a:schemeClr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Eclipse 2021_11</a:t>
            </a:r>
          </a:p>
          <a:p>
            <a:pPr algn="just">
              <a:lnSpc>
                <a:spcPts val="3189"/>
              </a:lnSpc>
            </a:pPr>
            <a:r>
              <a:rPr lang="en-US" sz="3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StarUML</a:t>
            </a:r>
            <a:r>
              <a:rPr lang="en-US" sz="3000" dirty="0">
                <a:solidFill>
                  <a:schemeClr val="tx1">
                    <a:lumMod val="95000"/>
                    <a:lumOff val="5000"/>
                  </a:schemeClr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6.2.2</a:t>
            </a:r>
          </a:p>
          <a:p>
            <a:pPr algn="just">
              <a:lnSpc>
                <a:spcPts val="3189"/>
              </a:lnSpc>
            </a:pPr>
            <a:r>
              <a:rPr lang="en-US" sz="3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ERMaster</a:t>
            </a:r>
            <a:endParaRPr lang="en-US" sz="3000" dirty="0">
              <a:solidFill>
                <a:schemeClr val="tx1">
                  <a:lumMod val="95000"/>
                  <a:lumOff val="5000"/>
                </a:schemeClr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A6783775-ED04-4F25-A2B4-90A265CF1DE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5995" y="2906130"/>
            <a:ext cx="2571076" cy="2571076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CCE21501-9DC6-4A0B-B38A-04B6BB558E6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1986" y="3208587"/>
            <a:ext cx="2124023" cy="2124023"/>
          </a:xfrm>
          <a:prstGeom prst="rect">
            <a:avLst/>
          </a:prstGeom>
        </p:spPr>
      </p:pic>
      <p:grpSp>
        <p:nvGrpSpPr>
          <p:cNvPr id="36" name="Group 6">
            <a:extLst>
              <a:ext uri="{FF2B5EF4-FFF2-40B4-BE49-F238E27FC236}">
                <a16:creationId xmlns:a16="http://schemas.microsoft.com/office/drawing/2014/main" id="{D5F161CA-96AB-488C-ACE5-4BC2A02BF0D7}"/>
              </a:ext>
            </a:extLst>
          </p:cNvPr>
          <p:cNvGrpSpPr/>
          <p:nvPr/>
        </p:nvGrpSpPr>
        <p:grpSpPr>
          <a:xfrm>
            <a:off x="7448032" y="5293415"/>
            <a:ext cx="7969312" cy="1003149"/>
            <a:chOff x="0" y="-177327"/>
            <a:chExt cx="1003446" cy="754812"/>
          </a:xfrm>
        </p:grpSpPr>
        <p:sp>
          <p:nvSpPr>
            <p:cNvPr id="37" name="Freeform 7">
              <a:extLst>
                <a:ext uri="{FF2B5EF4-FFF2-40B4-BE49-F238E27FC236}">
                  <a16:creationId xmlns:a16="http://schemas.microsoft.com/office/drawing/2014/main" id="{2301C015-4F10-4FBD-8BA3-296E0B8C79C2}"/>
                </a:ext>
              </a:extLst>
            </p:cNvPr>
            <p:cNvSpPr/>
            <p:nvPr/>
          </p:nvSpPr>
          <p:spPr>
            <a:xfrm>
              <a:off x="0" y="-172625"/>
              <a:ext cx="401558" cy="403600"/>
            </a:xfrm>
            <a:custGeom>
              <a:avLst/>
              <a:gdLst/>
              <a:ahLst/>
              <a:cxnLst/>
              <a:rect l="l" t="t" r="r" b="b"/>
              <a:pathLst>
                <a:path w="401558" h="577485">
                  <a:moveTo>
                    <a:pt x="0" y="0"/>
                  </a:moveTo>
                  <a:lnTo>
                    <a:pt x="401558" y="0"/>
                  </a:lnTo>
                  <a:lnTo>
                    <a:pt x="401558" y="577485"/>
                  </a:lnTo>
                  <a:lnTo>
                    <a:pt x="0" y="577485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  <p:txBody>
            <a:bodyPr/>
            <a:lstStyle/>
            <a:p>
              <a:pPr algn="ctr"/>
              <a:r>
                <a:rPr lang="ko-KR" altLang="en-US" sz="3200" dirty="0">
                  <a:latin typeface="210 밀레니얼" panose="020B0600000101010101" charset="-127"/>
                  <a:ea typeface="210 밀레니얼" panose="020B0600000101010101" charset="-127"/>
                </a:rPr>
                <a:t>언어 및 기술</a:t>
              </a:r>
            </a:p>
          </p:txBody>
        </p:sp>
        <p:sp>
          <p:nvSpPr>
            <p:cNvPr id="38" name="TextBox 8">
              <a:extLst>
                <a:ext uri="{FF2B5EF4-FFF2-40B4-BE49-F238E27FC236}">
                  <a16:creationId xmlns:a16="http://schemas.microsoft.com/office/drawing/2014/main" id="{9853651D-4CBA-4B57-A98E-58CFEF48A584}"/>
                </a:ext>
              </a:extLst>
            </p:cNvPr>
            <p:cNvSpPr txBox="1"/>
            <p:nvPr/>
          </p:nvSpPr>
          <p:spPr>
            <a:xfrm>
              <a:off x="0" y="-47625"/>
              <a:ext cx="401558" cy="6251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  <p:sp>
          <p:nvSpPr>
            <p:cNvPr id="40" name="Freeform 7">
              <a:extLst>
                <a:ext uri="{FF2B5EF4-FFF2-40B4-BE49-F238E27FC236}">
                  <a16:creationId xmlns:a16="http://schemas.microsoft.com/office/drawing/2014/main" id="{88E28A12-01DA-45A0-ABFB-894F59CF1FC0}"/>
                </a:ext>
              </a:extLst>
            </p:cNvPr>
            <p:cNvSpPr/>
            <p:nvPr/>
          </p:nvSpPr>
          <p:spPr>
            <a:xfrm>
              <a:off x="601888" y="-177327"/>
              <a:ext cx="401558" cy="403600"/>
            </a:xfrm>
            <a:custGeom>
              <a:avLst/>
              <a:gdLst/>
              <a:ahLst/>
              <a:cxnLst/>
              <a:rect l="l" t="t" r="r" b="b"/>
              <a:pathLst>
                <a:path w="401558" h="577485">
                  <a:moveTo>
                    <a:pt x="0" y="0"/>
                  </a:moveTo>
                  <a:lnTo>
                    <a:pt x="401558" y="0"/>
                  </a:lnTo>
                  <a:lnTo>
                    <a:pt x="401558" y="577485"/>
                  </a:lnTo>
                  <a:lnTo>
                    <a:pt x="0" y="577485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  <p:txBody>
            <a:bodyPr/>
            <a:lstStyle/>
            <a:p>
              <a:pPr algn="ctr"/>
              <a:r>
                <a:rPr lang="ko-KR" altLang="en-US" sz="3200" dirty="0">
                  <a:latin typeface="210 밀레니얼" panose="020B0600000101010101" charset="-127"/>
                  <a:ea typeface="210 밀레니얼" panose="020B0600000101010101" charset="-127"/>
                </a:rPr>
                <a:t>개발 도구</a:t>
              </a:r>
            </a:p>
          </p:txBody>
        </p:sp>
      </p:grpSp>
      <p:pic>
        <p:nvPicPr>
          <p:cNvPr id="39" name="그림 38">
            <a:extLst>
              <a:ext uri="{FF2B5EF4-FFF2-40B4-BE49-F238E27FC236}">
                <a16:creationId xmlns:a16="http://schemas.microsoft.com/office/drawing/2014/main" id="{C2D4E926-D8EC-40E0-97D3-C58E7ACBA1D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8193" y="2968858"/>
            <a:ext cx="3271023" cy="2453267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AC76F550-2CC0-461B-9B31-8B28F00184E9}"/>
              </a:ext>
            </a:extLst>
          </p:cNvPr>
          <p:cNvSpPr/>
          <p:nvPr/>
        </p:nvSpPr>
        <p:spPr>
          <a:xfrm>
            <a:off x="17579009" y="9715500"/>
            <a:ext cx="685800" cy="3809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7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4769514" y="3954497"/>
            <a:ext cx="8748972" cy="2378006"/>
          </a:xfrm>
        </p:spPr>
        <p:txBody>
          <a:bodyPr/>
          <a:lstStyle/>
          <a:p>
            <a:r>
              <a:rPr lang="en-US" altLang="ko-KR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2. </a:t>
            </a:r>
            <a:r>
              <a:rPr lang="ko-KR" alt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기획</a:t>
            </a:r>
            <a:r>
              <a:rPr lang="en-US" altLang="ko-KR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endParaRPr lang="ko-KR" altLang="en-US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FE849A2-88CA-470A-821C-B702476EF488}"/>
              </a:ext>
            </a:extLst>
          </p:cNvPr>
          <p:cNvSpPr/>
          <p:nvPr/>
        </p:nvSpPr>
        <p:spPr>
          <a:xfrm>
            <a:off x="17579009" y="9715500"/>
            <a:ext cx="685800" cy="3809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8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55425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E6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09825" y="674834"/>
            <a:ext cx="16668349" cy="8937333"/>
            <a:chOff x="0" y="0"/>
            <a:chExt cx="4390018" cy="23538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90018" cy="2353865"/>
            </a:xfrm>
            <a:custGeom>
              <a:avLst/>
              <a:gdLst/>
              <a:ahLst/>
              <a:cxnLst/>
              <a:rect l="l" t="t" r="r" b="b"/>
              <a:pathLst>
                <a:path w="4390018" h="2353865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2" name="TextBox 32"/>
          <p:cNvSpPr txBox="1"/>
          <p:nvPr/>
        </p:nvSpPr>
        <p:spPr>
          <a:xfrm>
            <a:off x="13175502" y="971904"/>
            <a:ext cx="3756775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079"/>
              </a:lnSpc>
            </a:pPr>
            <a:endParaRPr lang="en-US" sz="2199" dirty="0">
              <a:solidFill>
                <a:srgbClr val="3087BB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1355723" y="971904"/>
            <a:ext cx="2943283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79"/>
              </a:lnSpc>
              <a:spcBef>
                <a:spcPct val="0"/>
              </a:spcBef>
            </a:pPr>
            <a:endParaRPr lang="en-US" sz="2199" dirty="0">
              <a:solidFill>
                <a:srgbClr val="3087BB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8CF4C216-D9E1-4AAA-82EC-D50CED2F9AC5}"/>
              </a:ext>
            </a:extLst>
          </p:cNvPr>
          <p:cNvSpPr/>
          <p:nvPr/>
        </p:nvSpPr>
        <p:spPr>
          <a:xfrm>
            <a:off x="7370209" y="953682"/>
            <a:ext cx="3547581" cy="78006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>
                <a:solidFill>
                  <a:schemeClr val="tx1"/>
                </a:solidFill>
              </a:rPr>
              <a:t>서비스 구성도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0049CA1D-9324-4802-B54C-0655575E722D}"/>
              </a:ext>
            </a:extLst>
          </p:cNvPr>
          <p:cNvCxnSpPr>
            <a:stCxn id="6" idx="2"/>
          </p:cNvCxnSpPr>
          <p:nvPr/>
        </p:nvCxnSpPr>
        <p:spPr>
          <a:xfrm flipH="1">
            <a:off x="9143999" y="1733743"/>
            <a:ext cx="1" cy="66655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CF0D8673-AEE9-44AE-B118-575A24255A24}"/>
              </a:ext>
            </a:extLst>
          </p:cNvPr>
          <p:cNvCxnSpPr>
            <a:cxnSpLocks/>
          </p:cNvCxnSpPr>
          <p:nvPr/>
        </p:nvCxnSpPr>
        <p:spPr>
          <a:xfrm flipH="1" flipV="1">
            <a:off x="2438400" y="2393674"/>
            <a:ext cx="6705600" cy="662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8FAC76A6-58BF-46EF-A166-499C3C7811EF}"/>
              </a:ext>
            </a:extLst>
          </p:cNvPr>
          <p:cNvCxnSpPr>
            <a:cxnSpLocks/>
          </p:cNvCxnSpPr>
          <p:nvPr/>
        </p:nvCxnSpPr>
        <p:spPr>
          <a:xfrm>
            <a:off x="2438400" y="2400300"/>
            <a:ext cx="0" cy="7620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B2F200E6-419C-4A55-B7F3-5CF0F6D4B3FC}"/>
              </a:ext>
            </a:extLst>
          </p:cNvPr>
          <p:cNvSpPr/>
          <p:nvPr/>
        </p:nvSpPr>
        <p:spPr>
          <a:xfrm>
            <a:off x="1752600" y="3162300"/>
            <a:ext cx="1447795" cy="609598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로그인</a:t>
            </a: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0251FF09-99E4-4B6D-9D1A-F561D67CA7D3}"/>
              </a:ext>
            </a:extLst>
          </p:cNvPr>
          <p:cNvCxnSpPr>
            <a:cxnSpLocks/>
          </p:cNvCxnSpPr>
          <p:nvPr/>
        </p:nvCxnSpPr>
        <p:spPr>
          <a:xfrm>
            <a:off x="4800600" y="2400300"/>
            <a:ext cx="0" cy="213628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EEA70304-0568-44D9-BAE0-8E8E7525E40D}"/>
              </a:ext>
            </a:extLst>
          </p:cNvPr>
          <p:cNvSpPr/>
          <p:nvPr/>
        </p:nvSpPr>
        <p:spPr>
          <a:xfrm>
            <a:off x="4114800" y="3162300"/>
            <a:ext cx="1447795" cy="609598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학생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25121D7-3090-4836-B1BF-B3FDB3A2884E}"/>
              </a:ext>
            </a:extLst>
          </p:cNvPr>
          <p:cNvCxnSpPr>
            <a:cxnSpLocks/>
          </p:cNvCxnSpPr>
          <p:nvPr/>
        </p:nvCxnSpPr>
        <p:spPr>
          <a:xfrm>
            <a:off x="9143999" y="2400300"/>
            <a:ext cx="64770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0143928B-2F0A-4283-8DF7-C3C4DD5C5DF9}"/>
              </a:ext>
            </a:extLst>
          </p:cNvPr>
          <p:cNvCxnSpPr>
            <a:cxnSpLocks/>
          </p:cNvCxnSpPr>
          <p:nvPr/>
        </p:nvCxnSpPr>
        <p:spPr>
          <a:xfrm>
            <a:off x="8153400" y="2400300"/>
            <a:ext cx="0" cy="213628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ECEAD2FD-A3ED-49FF-B86E-ED3785E90CD8}"/>
              </a:ext>
            </a:extLst>
          </p:cNvPr>
          <p:cNvSpPr/>
          <p:nvPr/>
        </p:nvSpPr>
        <p:spPr>
          <a:xfrm>
            <a:off x="7467600" y="3162300"/>
            <a:ext cx="1447795" cy="609598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강사</a:t>
            </a: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060069CF-6FE7-4506-BD65-FDFAB34CB7FC}"/>
              </a:ext>
            </a:extLst>
          </p:cNvPr>
          <p:cNvCxnSpPr/>
          <p:nvPr/>
        </p:nvCxnSpPr>
        <p:spPr>
          <a:xfrm>
            <a:off x="10515600" y="2400300"/>
            <a:ext cx="0" cy="7620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BABFEE3C-C116-4527-A160-A8BA2673BFA3}"/>
              </a:ext>
            </a:extLst>
          </p:cNvPr>
          <p:cNvSpPr/>
          <p:nvPr/>
        </p:nvSpPr>
        <p:spPr>
          <a:xfrm>
            <a:off x="9829800" y="3162300"/>
            <a:ext cx="1447795" cy="609598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관리자</a:t>
            </a: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ADF32FC3-94A0-4083-BD76-4EB90ED95B7C}"/>
              </a:ext>
            </a:extLst>
          </p:cNvPr>
          <p:cNvCxnSpPr/>
          <p:nvPr/>
        </p:nvCxnSpPr>
        <p:spPr>
          <a:xfrm>
            <a:off x="12420600" y="2393674"/>
            <a:ext cx="0" cy="7620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7A8ADDF5-D7A2-4519-AC0B-792800119DDA}"/>
              </a:ext>
            </a:extLst>
          </p:cNvPr>
          <p:cNvSpPr/>
          <p:nvPr/>
        </p:nvSpPr>
        <p:spPr>
          <a:xfrm>
            <a:off x="11734800" y="3155674"/>
            <a:ext cx="1447795" cy="609598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공지사항</a:t>
            </a: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CF438B8A-5783-4521-AB3E-F905B39A2C9E}"/>
              </a:ext>
            </a:extLst>
          </p:cNvPr>
          <p:cNvCxnSpPr/>
          <p:nvPr/>
        </p:nvCxnSpPr>
        <p:spPr>
          <a:xfrm flipH="1">
            <a:off x="2438400" y="4536583"/>
            <a:ext cx="4610098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240351CA-695A-4A42-9E39-AB8BE2D9632C}"/>
              </a:ext>
            </a:extLst>
          </p:cNvPr>
          <p:cNvCxnSpPr/>
          <p:nvPr/>
        </p:nvCxnSpPr>
        <p:spPr>
          <a:xfrm>
            <a:off x="5562600" y="4536583"/>
            <a:ext cx="0" cy="51650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1216F438-0B44-420D-B913-3484A21D00FD}"/>
              </a:ext>
            </a:extLst>
          </p:cNvPr>
          <p:cNvCxnSpPr/>
          <p:nvPr/>
        </p:nvCxnSpPr>
        <p:spPr>
          <a:xfrm>
            <a:off x="7045185" y="4518196"/>
            <a:ext cx="0" cy="51650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D7676C84-0C67-462F-8804-94B760C08D64}"/>
              </a:ext>
            </a:extLst>
          </p:cNvPr>
          <p:cNvCxnSpPr/>
          <p:nvPr/>
        </p:nvCxnSpPr>
        <p:spPr>
          <a:xfrm>
            <a:off x="4038600" y="4536583"/>
            <a:ext cx="0" cy="51650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47269E24-31F5-4D92-BD9B-CDF901FFB36B}"/>
              </a:ext>
            </a:extLst>
          </p:cNvPr>
          <p:cNvCxnSpPr/>
          <p:nvPr/>
        </p:nvCxnSpPr>
        <p:spPr>
          <a:xfrm>
            <a:off x="2445026" y="4536583"/>
            <a:ext cx="0" cy="51650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4911311D-24DF-4C2B-8125-3FC94520A778}"/>
              </a:ext>
            </a:extLst>
          </p:cNvPr>
          <p:cNvSpPr/>
          <p:nvPr/>
        </p:nvSpPr>
        <p:spPr>
          <a:xfrm>
            <a:off x="1838912" y="5034700"/>
            <a:ext cx="1212017" cy="516502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err="1">
                <a:solidFill>
                  <a:schemeClr val="tx1"/>
                </a:solidFill>
              </a:rPr>
              <a:t>QnA</a:t>
            </a:r>
            <a:r>
              <a:rPr lang="en-US" altLang="ko-KR" b="1" dirty="0">
                <a:solidFill>
                  <a:schemeClr val="tx1"/>
                </a:solidFill>
              </a:rPr>
              <a:t> </a:t>
            </a:r>
            <a:r>
              <a:rPr lang="ko-KR" altLang="en-US" b="1" dirty="0">
                <a:solidFill>
                  <a:schemeClr val="tx1"/>
                </a:solidFill>
              </a:rPr>
              <a:t>등록</a:t>
            </a: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E543587C-29EF-4B3F-9212-84C7BDA834E3}"/>
              </a:ext>
            </a:extLst>
          </p:cNvPr>
          <p:cNvSpPr/>
          <p:nvPr/>
        </p:nvSpPr>
        <p:spPr>
          <a:xfrm>
            <a:off x="1838912" y="5656608"/>
            <a:ext cx="1212017" cy="516502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err="1">
                <a:solidFill>
                  <a:schemeClr val="tx1"/>
                </a:solidFill>
              </a:rPr>
              <a:t>QnA</a:t>
            </a:r>
            <a:r>
              <a:rPr lang="en-US" altLang="ko-KR" b="1" dirty="0">
                <a:solidFill>
                  <a:schemeClr val="tx1"/>
                </a:solidFill>
              </a:rPr>
              <a:t> </a:t>
            </a:r>
            <a:r>
              <a:rPr lang="ko-KR" altLang="en-US" b="1" dirty="0">
                <a:solidFill>
                  <a:schemeClr val="tx1"/>
                </a:solidFill>
              </a:rPr>
              <a:t>수정</a:t>
            </a: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27B6A4B6-3493-4AE3-82E9-9B7530DED876}"/>
              </a:ext>
            </a:extLst>
          </p:cNvPr>
          <p:cNvSpPr/>
          <p:nvPr/>
        </p:nvSpPr>
        <p:spPr>
          <a:xfrm>
            <a:off x="1838912" y="6278516"/>
            <a:ext cx="1212017" cy="516502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err="1">
                <a:solidFill>
                  <a:schemeClr val="tx1"/>
                </a:solidFill>
              </a:rPr>
              <a:t>QnA</a:t>
            </a:r>
            <a:r>
              <a:rPr lang="en-US" altLang="ko-KR" b="1" dirty="0">
                <a:solidFill>
                  <a:schemeClr val="tx1"/>
                </a:solidFill>
              </a:rPr>
              <a:t> </a:t>
            </a:r>
            <a:r>
              <a:rPr lang="ko-KR" altLang="en-US" b="1" dirty="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82850109-22E7-4316-AC36-775A2D7F2672}"/>
              </a:ext>
            </a:extLst>
          </p:cNvPr>
          <p:cNvSpPr/>
          <p:nvPr/>
        </p:nvSpPr>
        <p:spPr>
          <a:xfrm>
            <a:off x="3436183" y="5656608"/>
            <a:ext cx="1212017" cy="516502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출석체크</a:t>
            </a:r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F5C549D1-375D-423D-BBDE-0C37578D0D38}"/>
              </a:ext>
            </a:extLst>
          </p:cNvPr>
          <p:cNvCxnSpPr/>
          <p:nvPr/>
        </p:nvCxnSpPr>
        <p:spPr>
          <a:xfrm>
            <a:off x="14020800" y="2400300"/>
            <a:ext cx="0" cy="7620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FEB9FD74-8AB1-41E6-B6AA-AC51AD742C6A}"/>
              </a:ext>
            </a:extLst>
          </p:cNvPr>
          <p:cNvSpPr/>
          <p:nvPr/>
        </p:nvSpPr>
        <p:spPr>
          <a:xfrm>
            <a:off x="13335000" y="3162300"/>
            <a:ext cx="1447795" cy="609598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err="1">
                <a:solidFill>
                  <a:schemeClr val="tx1"/>
                </a:solidFill>
              </a:rPr>
              <a:t>QnA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5E96A620-DDB7-42BF-93B7-7EDB24835355}"/>
              </a:ext>
            </a:extLst>
          </p:cNvPr>
          <p:cNvCxnSpPr/>
          <p:nvPr/>
        </p:nvCxnSpPr>
        <p:spPr>
          <a:xfrm>
            <a:off x="15620999" y="2401994"/>
            <a:ext cx="0" cy="7620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0987912F-5989-4BE5-B0F4-7F45455854D3}"/>
              </a:ext>
            </a:extLst>
          </p:cNvPr>
          <p:cNvSpPr/>
          <p:nvPr/>
        </p:nvSpPr>
        <p:spPr>
          <a:xfrm>
            <a:off x="14935199" y="3163994"/>
            <a:ext cx="1447795" cy="609598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자료실</a:t>
            </a:r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68DBEBF1-5E47-4F91-AED3-0F3302A4B1B0}"/>
              </a:ext>
            </a:extLst>
          </p:cNvPr>
          <p:cNvSpPr/>
          <p:nvPr/>
        </p:nvSpPr>
        <p:spPr>
          <a:xfrm>
            <a:off x="1355723" y="1042716"/>
            <a:ext cx="777877" cy="234874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CEFB1849-9B3F-4821-909B-43E76198B4FF}"/>
              </a:ext>
            </a:extLst>
          </p:cNvPr>
          <p:cNvSpPr/>
          <p:nvPr/>
        </p:nvSpPr>
        <p:spPr>
          <a:xfrm>
            <a:off x="2079599" y="1001111"/>
            <a:ext cx="816001" cy="3180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기능</a:t>
            </a:r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F0286E97-7198-447B-8617-52521A11EFB8}"/>
              </a:ext>
            </a:extLst>
          </p:cNvPr>
          <p:cNvSpPr/>
          <p:nvPr/>
        </p:nvSpPr>
        <p:spPr>
          <a:xfrm>
            <a:off x="3432591" y="5052608"/>
            <a:ext cx="1212017" cy="516502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>
                <a:solidFill>
                  <a:schemeClr val="tx1"/>
                </a:solidFill>
              </a:rPr>
              <a:t>출결상태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B7CC5F23-3F5A-41FC-A319-657FC616BF23}"/>
              </a:ext>
            </a:extLst>
          </p:cNvPr>
          <p:cNvSpPr/>
          <p:nvPr/>
        </p:nvSpPr>
        <p:spPr>
          <a:xfrm>
            <a:off x="1355722" y="1380734"/>
            <a:ext cx="777877" cy="234874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F0C897E6-1D46-4982-95C8-79474C23BAF2}"/>
              </a:ext>
            </a:extLst>
          </p:cNvPr>
          <p:cNvSpPr/>
          <p:nvPr/>
        </p:nvSpPr>
        <p:spPr>
          <a:xfrm>
            <a:off x="2079599" y="1333160"/>
            <a:ext cx="816001" cy="3180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화면</a:t>
            </a:r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12783B4F-7234-4CEE-B825-24A4D5B1EE28}"/>
              </a:ext>
            </a:extLst>
          </p:cNvPr>
          <p:cNvSpPr/>
          <p:nvPr/>
        </p:nvSpPr>
        <p:spPr>
          <a:xfrm>
            <a:off x="4956586" y="5649930"/>
            <a:ext cx="1212017" cy="516502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수강신청</a:t>
            </a:r>
          </a:p>
        </p:txBody>
      </p: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89AA1056-C652-439B-A767-A25C028052EE}"/>
              </a:ext>
            </a:extLst>
          </p:cNvPr>
          <p:cNvSpPr/>
          <p:nvPr/>
        </p:nvSpPr>
        <p:spPr>
          <a:xfrm>
            <a:off x="4952994" y="5045930"/>
            <a:ext cx="1212017" cy="516502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강의상세</a:t>
            </a:r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581D9536-D7AE-405A-A84F-4611A55828C3}"/>
              </a:ext>
            </a:extLst>
          </p:cNvPr>
          <p:cNvSpPr/>
          <p:nvPr/>
        </p:nvSpPr>
        <p:spPr>
          <a:xfrm>
            <a:off x="6439174" y="6341063"/>
            <a:ext cx="1212017" cy="516502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정보변경</a:t>
            </a:r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040F5E5B-6E3C-416A-94E8-68B8122A1749}"/>
              </a:ext>
            </a:extLst>
          </p:cNvPr>
          <p:cNvSpPr/>
          <p:nvPr/>
        </p:nvSpPr>
        <p:spPr>
          <a:xfrm>
            <a:off x="6439176" y="5043018"/>
            <a:ext cx="1212017" cy="516502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solidFill>
                  <a:schemeClr val="tx1"/>
                </a:solidFill>
              </a:rPr>
              <a:t>마이페이지</a:t>
            </a:r>
          </a:p>
        </p:txBody>
      </p:sp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0FFF6A7D-A12E-458E-9765-CCF6B134E9F1}"/>
              </a:ext>
            </a:extLst>
          </p:cNvPr>
          <p:cNvSpPr/>
          <p:nvPr/>
        </p:nvSpPr>
        <p:spPr>
          <a:xfrm>
            <a:off x="6439175" y="5641286"/>
            <a:ext cx="1212017" cy="588117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수강 중</a:t>
            </a:r>
            <a:endParaRPr lang="en-US" altLang="ko-KR" b="1" dirty="0">
              <a:solidFill>
                <a:schemeClr val="tx1"/>
              </a:solidFill>
            </a:endParaRPr>
          </a:p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강의 확인</a:t>
            </a:r>
          </a:p>
        </p:txBody>
      </p: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D7232B2C-F4D6-42F3-9717-5EAA692A0F78}"/>
              </a:ext>
            </a:extLst>
          </p:cNvPr>
          <p:cNvCxnSpPr>
            <a:cxnSpLocks/>
          </p:cNvCxnSpPr>
          <p:nvPr/>
        </p:nvCxnSpPr>
        <p:spPr>
          <a:xfrm>
            <a:off x="8153400" y="4536583"/>
            <a:ext cx="0" cy="162984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571726A7-B08D-4E42-917E-044BB111FB15}"/>
              </a:ext>
            </a:extLst>
          </p:cNvPr>
          <p:cNvCxnSpPr/>
          <p:nvPr/>
        </p:nvCxnSpPr>
        <p:spPr>
          <a:xfrm>
            <a:off x="8153400" y="6166432"/>
            <a:ext cx="0" cy="87539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194E23B8-FDD4-4ED6-92C3-76CDADE37533}"/>
              </a:ext>
            </a:extLst>
          </p:cNvPr>
          <p:cNvCxnSpPr>
            <a:cxnSpLocks/>
          </p:cNvCxnSpPr>
          <p:nvPr/>
        </p:nvCxnSpPr>
        <p:spPr>
          <a:xfrm>
            <a:off x="8153400" y="6229403"/>
            <a:ext cx="16764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74B60FAA-96C9-46C2-BADA-DEA8773104BC}"/>
              </a:ext>
            </a:extLst>
          </p:cNvPr>
          <p:cNvCxnSpPr/>
          <p:nvPr/>
        </p:nvCxnSpPr>
        <p:spPr>
          <a:xfrm>
            <a:off x="9808029" y="6229403"/>
            <a:ext cx="0" cy="81241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9" name="사각형: 둥근 모서리 78">
            <a:extLst>
              <a:ext uri="{FF2B5EF4-FFF2-40B4-BE49-F238E27FC236}">
                <a16:creationId xmlns:a16="http://schemas.microsoft.com/office/drawing/2014/main" id="{E6E3ED4E-43C6-41EF-B830-C1052EEC40B0}"/>
              </a:ext>
            </a:extLst>
          </p:cNvPr>
          <p:cNvSpPr/>
          <p:nvPr/>
        </p:nvSpPr>
        <p:spPr>
          <a:xfrm>
            <a:off x="7547391" y="7053846"/>
            <a:ext cx="1212017" cy="516502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solidFill>
                  <a:schemeClr val="tx1"/>
                </a:solidFill>
              </a:rPr>
              <a:t>자료실등록</a:t>
            </a:r>
          </a:p>
        </p:txBody>
      </p:sp>
      <p:sp>
        <p:nvSpPr>
          <p:cNvPr id="80" name="사각형: 둥근 모서리 79">
            <a:extLst>
              <a:ext uri="{FF2B5EF4-FFF2-40B4-BE49-F238E27FC236}">
                <a16:creationId xmlns:a16="http://schemas.microsoft.com/office/drawing/2014/main" id="{61EC731C-1D71-435E-87BF-47AD2C4F06CD}"/>
              </a:ext>
            </a:extLst>
          </p:cNvPr>
          <p:cNvSpPr/>
          <p:nvPr/>
        </p:nvSpPr>
        <p:spPr>
          <a:xfrm>
            <a:off x="7547390" y="7670985"/>
            <a:ext cx="1212017" cy="516502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solidFill>
                  <a:schemeClr val="tx1"/>
                </a:solidFill>
              </a:rPr>
              <a:t>자료실수정</a:t>
            </a:r>
          </a:p>
        </p:txBody>
      </p:sp>
      <p:sp>
        <p:nvSpPr>
          <p:cNvPr id="81" name="사각형: 둥근 모서리 80">
            <a:extLst>
              <a:ext uri="{FF2B5EF4-FFF2-40B4-BE49-F238E27FC236}">
                <a16:creationId xmlns:a16="http://schemas.microsoft.com/office/drawing/2014/main" id="{2982E17C-B983-4196-9645-FBA78B5BD18C}"/>
              </a:ext>
            </a:extLst>
          </p:cNvPr>
          <p:cNvSpPr/>
          <p:nvPr/>
        </p:nvSpPr>
        <p:spPr>
          <a:xfrm>
            <a:off x="7547390" y="8294619"/>
            <a:ext cx="1212017" cy="516502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solidFill>
                  <a:schemeClr val="tx1"/>
                </a:solidFill>
              </a:rPr>
              <a:t>자료실삭제</a:t>
            </a:r>
          </a:p>
        </p:txBody>
      </p:sp>
      <p:sp>
        <p:nvSpPr>
          <p:cNvPr id="83" name="사각형: 둥근 모서리 82">
            <a:extLst>
              <a:ext uri="{FF2B5EF4-FFF2-40B4-BE49-F238E27FC236}">
                <a16:creationId xmlns:a16="http://schemas.microsoft.com/office/drawing/2014/main" id="{875F6679-B0AB-4A84-8362-8E327C74C4A3}"/>
              </a:ext>
            </a:extLst>
          </p:cNvPr>
          <p:cNvSpPr/>
          <p:nvPr/>
        </p:nvSpPr>
        <p:spPr>
          <a:xfrm>
            <a:off x="9202020" y="7053846"/>
            <a:ext cx="1212017" cy="516502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err="1">
                <a:solidFill>
                  <a:schemeClr val="tx1"/>
                </a:solidFill>
              </a:rPr>
              <a:t>QnA</a:t>
            </a:r>
            <a:r>
              <a:rPr lang="en-US" altLang="ko-KR" b="1" dirty="0">
                <a:solidFill>
                  <a:schemeClr val="tx1"/>
                </a:solidFill>
              </a:rPr>
              <a:t> </a:t>
            </a:r>
            <a:r>
              <a:rPr lang="ko-KR" altLang="en-US" b="1" dirty="0">
                <a:solidFill>
                  <a:schemeClr val="tx1"/>
                </a:solidFill>
              </a:rPr>
              <a:t>댓글</a:t>
            </a:r>
          </a:p>
        </p:txBody>
      </p:sp>
      <p:cxnSp>
        <p:nvCxnSpPr>
          <p:cNvPr id="85" name="직선 연결선 84">
            <a:extLst>
              <a:ext uri="{FF2B5EF4-FFF2-40B4-BE49-F238E27FC236}">
                <a16:creationId xmlns:a16="http://schemas.microsoft.com/office/drawing/2014/main" id="{DA3657E2-5B4A-43F4-8708-AE5CAC9FC9C7}"/>
              </a:ext>
            </a:extLst>
          </p:cNvPr>
          <p:cNvCxnSpPr>
            <a:cxnSpLocks/>
            <a:stCxn id="26" idx="2"/>
          </p:cNvCxnSpPr>
          <p:nvPr/>
        </p:nvCxnSpPr>
        <p:spPr>
          <a:xfrm flipH="1">
            <a:off x="10553696" y="3771898"/>
            <a:ext cx="2" cy="247556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2" name="직선 연결선 91">
            <a:extLst>
              <a:ext uri="{FF2B5EF4-FFF2-40B4-BE49-F238E27FC236}">
                <a16:creationId xmlns:a16="http://schemas.microsoft.com/office/drawing/2014/main" id="{44250740-AF6E-417F-AE46-9B668A568952}"/>
              </a:ext>
            </a:extLst>
          </p:cNvPr>
          <p:cNvCxnSpPr>
            <a:cxnSpLocks/>
          </p:cNvCxnSpPr>
          <p:nvPr/>
        </p:nvCxnSpPr>
        <p:spPr>
          <a:xfrm>
            <a:off x="10553696" y="6229403"/>
            <a:ext cx="4381503" cy="1202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3" name="직선 연결선 92">
            <a:extLst>
              <a:ext uri="{FF2B5EF4-FFF2-40B4-BE49-F238E27FC236}">
                <a16:creationId xmlns:a16="http://schemas.microsoft.com/office/drawing/2014/main" id="{C7ABD445-8B60-4CC4-9DDB-E8175C2DF4BF}"/>
              </a:ext>
            </a:extLst>
          </p:cNvPr>
          <p:cNvCxnSpPr/>
          <p:nvPr/>
        </p:nvCxnSpPr>
        <p:spPr>
          <a:xfrm>
            <a:off x="11578772" y="6229403"/>
            <a:ext cx="0" cy="81241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4" name="사각형: 둥근 모서리 93">
            <a:extLst>
              <a:ext uri="{FF2B5EF4-FFF2-40B4-BE49-F238E27FC236}">
                <a16:creationId xmlns:a16="http://schemas.microsoft.com/office/drawing/2014/main" id="{F6B08F8C-34AF-4238-B43D-379314B365F8}"/>
              </a:ext>
            </a:extLst>
          </p:cNvPr>
          <p:cNvSpPr/>
          <p:nvPr/>
        </p:nvSpPr>
        <p:spPr>
          <a:xfrm>
            <a:off x="10983141" y="7053846"/>
            <a:ext cx="1212017" cy="516502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solidFill>
                  <a:schemeClr val="tx1"/>
                </a:solidFill>
              </a:rPr>
              <a:t>마이페이지</a:t>
            </a:r>
          </a:p>
        </p:txBody>
      </p:sp>
      <p:sp>
        <p:nvSpPr>
          <p:cNvPr id="95" name="사각형: 둥근 모서리 94">
            <a:extLst>
              <a:ext uri="{FF2B5EF4-FFF2-40B4-BE49-F238E27FC236}">
                <a16:creationId xmlns:a16="http://schemas.microsoft.com/office/drawing/2014/main" id="{315A6732-6ACD-489A-B4F7-3A79DACE3CAB}"/>
              </a:ext>
            </a:extLst>
          </p:cNvPr>
          <p:cNvSpPr/>
          <p:nvPr/>
        </p:nvSpPr>
        <p:spPr>
          <a:xfrm>
            <a:off x="10972763" y="7682619"/>
            <a:ext cx="1212017" cy="516502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권한 변경</a:t>
            </a:r>
          </a:p>
        </p:txBody>
      </p:sp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6C44DB99-F950-4AF1-8267-51736A9F9AA6}"/>
              </a:ext>
            </a:extLst>
          </p:cNvPr>
          <p:cNvCxnSpPr/>
          <p:nvPr/>
        </p:nvCxnSpPr>
        <p:spPr>
          <a:xfrm>
            <a:off x="13313230" y="6229402"/>
            <a:ext cx="0" cy="81241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1" name="사각형: 둥근 모서리 100">
            <a:extLst>
              <a:ext uri="{FF2B5EF4-FFF2-40B4-BE49-F238E27FC236}">
                <a16:creationId xmlns:a16="http://schemas.microsoft.com/office/drawing/2014/main" id="{221327F2-9004-4CD5-8AFD-BE6935917A68}"/>
              </a:ext>
            </a:extLst>
          </p:cNvPr>
          <p:cNvSpPr/>
          <p:nvPr/>
        </p:nvSpPr>
        <p:spPr>
          <a:xfrm>
            <a:off x="12707221" y="7057445"/>
            <a:ext cx="1212017" cy="516502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강의 등록</a:t>
            </a:r>
          </a:p>
        </p:txBody>
      </p:sp>
      <p:cxnSp>
        <p:nvCxnSpPr>
          <p:cNvPr id="105" name="직선 연결선 104">
            <a:extLst>
              <a:ext uri="{FF2B5EF4-FFF2-40B4-BE49-F238E27FC236}">
                <a16:creationId xmlns:a16="http://schemas.microsoft.com/office/drawing/2014/main" id="{C1EBBA03-3CC5-4EBE-B029-617F3F1A4DF6}"/>
              </a:ext>
            </a:extLst>
          </p:cNvPr>
          <p:cNvCxnSpPr/>
          <p:nvPr/>
        </p:nvCxnSpPr>
        <p:spPr>
          <a:xfrm>
            <a:off x="14938829" y="6241427"/>
            <a:ext cx="0" cy="81241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6" name="사각형: 둥근 모서리 105">
            <a:extLst>
              <a:ext uri="{FF2B5EF4-FFF2-40B4-BE49-F238E27FC236}">
                <a16:creationId xmlns:a16="http://schemas.microsoft.com/office/drawing/2014/main" id="{F1FCC737-DEA7-4C62-8025-E4844C1931A7}"/>
              </a:ext>
            </a:extLst>
          </p:cNvPr>
          <p:cNvSpPr/>
          <p:nvPr/>
        </p:nvSpPr>
        <p:spPr>
          <a:xfrm>
            <a:off x="14309698" y="7057444"/>
            <a:ext cx="1212017" cy="609597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공지사항 등록</a:t>
            </a:r>
          </a:p>
        </p:txBody>
      </p:sp>
      <p:sp>
        <p:nvSpPr>
          <p:cNvPr id="108" name="사각형: 둥근 모서리 107">
            <a:extLst>
              <a:ext uri="{FF2B5EF4-FFF2-40B4-BE49-F238E27FC236}">
                <a16:creationId xmlns:a16="http://schemas.microsoft.com/office/drawing/2014/main" id="{3F0F683A-27EB-4552-A874-9782CBF4C1F3}"/>
              </a:ext>
            </a:extLst>
          </p:cNvPr>
          <p:cNvSpPr/>
          <p:nvPr/>
        </p:nvSpPr>
        <p:spPr>
          <a:xfrm>
            <a:off x="14097000" y="7773513"/>
            <a:ext cx="1523999" cy="609597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모든 게시판</a:t>
            </a:r>
            <a:endParaRPr lang="en-US" altLang="ko-KR" b="1" dirty="0">
              <a:solidFill>
                <a:schemeClr val="tx1"/>
              </a:solidFill>
            </a:endParaRPr>
          </a:p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수정 및 삭제</a:t>
            </a: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F1125B77-4385-43FA-8AC4-94F4BF658BCF}"/>
              </a:ext>
            </a:extLst>
          </p:cNvPr>
          <p:cNvSpPr/>
          <p:nvPr/>
        </p:nvSpPr>
        <p:spPr>
          <a:xfrm>
            <a:off x="17579009" y="9715500"/>
            <a:ext cx="685800" cy="3809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9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38211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8380</TotalTime>
  <Words>1151</Words>
  <Application>Microsoft Office PowerPoint</Application>
  <PresentationFormat>사용자 지정</PresentationFormat>
  <Paragraphs>437</Paragraphs>
  <Slides>43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43</vt:i4>
      </vt:variant>
    </vt:vector>
  </HeadingPairs>
  <TitlesOfParts>
    <vt:vector size="54" baseType="lpstr">
      <vt:lpstr>210 밀레니얼 Light</vt:lpstr>
      <vt:lpstr>210 밀레니얼</vt:lpstr>
      <vt:lpstr>210 디딤고딕</vt:lpstr>
      <vt:lpstr>Calibri</vt:lpstr>
      <vt:lpstr>굴림체</vt:lpstr>
      <vt:lpstr>HY견고딕</vt:lpstr>
      <vt:lpstr>맑은 고딕</vt:lpstr>
      <vt:lpstr>210 디딤고딕 Light</vt:lpstr>
      <vt:lpstr>Arial</vt:lpstr>
      <vt:lpstr>HY헤드라인M</vt:lpstr>
      <vt:lpstr>Office Theme</vt:lpstr>
      <vt:lpstr>PowerPoint 프레젠테이션</vt:lpstr>
      <vt:lpstr>PowerPoint 프레젠테이션</vt:lpstr>
      <vt:lpstr>1. 개요</vt:lpstr>
      <vt:lpstr>PowerPoint 프레젠테이션</vt:lpstr>
      <vt:lpstr>PowerPoint 프레젠테이션</vt:lpstr>
      <vt:lpstr>PowerPoint 프레젠테이션</vt:lpstr>
      <vt:lpstr>PowerPoint 프레젠테이션</vt:lpstr>
      <vt:lpstr>2. 기획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3. 개발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파란색 흰색 심플한 비즈니스 마케팅 프로젝트 프레젠테이션</dc:title>
  <cp:lastModifiedBy>MYCOM</cp:lastModifiedBy>
  <cp:revision>116</cp:revision>
  <dcterms:created xsi:type="dcterms:W3CDTF">2006-08-16T00:00:00Z</dcterms:created>
  <dcterms:modified xsi:type="dcterms:W3CDTF">2024-10-13T00:39:13Z</dcterms:modified>
  <dc:identifier>DAGVCApzIfA</dc:identifier>
</cp:coreProperties>
</file>